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36"/>
  </p:notesMasterIdLst>
  <p:sldIdLst>
    <p:sldId id="273" r:id="rId3"/>
    <p:sldId id="308" r:id="rId4"/>
    <p:sldId id="305" r:id="rId5"/>
    <p:sldId id="306" r:id="rId6"/>
    <p:sldId id="304" r:id="rId7"/>
    <p:sldId id="302" r:id="rId8"/>
    <p:sldId id="301" r:id="rId9"/>
    <p:sldId id="300" r:id="rId10"/>
    <p:sldId id="299" r:id="rId11"/>
    <p:sldId id="298" r:id="rId12"/>
    <p:sldId id="297" r:id="rId13"/>
    <p:sldId id="296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309" r:id="rId22"/>
    <p:sldId id="291" r:id="rId23"/>
    <p:sldId id="292" r:id="rId24"/>
    <p:sldId id="293" r:id="rId25"/>
    <p:sldId id="294" r:id="rId26"/>
    <p:sldId id="261" r:id="rId27"/>
    <p:sldId id="268" r:id="rId28"/>
    <p:sldId id="270" r:id="rId29"/>
    <p:sldId id="263" r:id="rId30"/>
    <p:sldId id="264" r:id="rId31"/>
    <p:sldId id="265" r:id="rId32"/>
    <p:sldId id="266" r:id="rId33"/>
    <p:sldId id="267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5E35E-34CB-426E-90BD-EF2D405932D0}" v="260" dt="2022-08-02T17:36:41.541"/>
    <p1510:client id="{174EE954-6520-47D7-A485-7B7F1E37DD6C}" v="11" dt="2022-08-02T21:25:12.314"/>
    <p1510:client id="{1824CEC5-398B-4EE0-99E0-27FFC236B360}" v="696" dt="2022-08-04T10:18:37.681"/>
    <p1510:client id="{22812761-CCB5-4B31-A05A-1601E91686CE}" v="67" dt="2022-08-03T18:09:52.950"/>
    <p1510:client id="{2550DE63-A9FF-4311-97EA-F15296C42990}" v="94" dt="2022-08-02T21:06:09.260"/>
    <p1510:client id="{2E827FE1-8E93-46E2-9054-E271B9D87D71}" v="1170" dt="2022-08-02T21:54:43.474"/>
    <p1510:client id="{40DC6DB9-B8A6-4E4B-A383-211AF2099624}" v="39" dt="2022-08-03T18:50:15.117"/>
    <p1510:client id="{53E118D4-7B24-4CEC-A9DA-866E2C8832C2}" v="28" dt="2022-08-04T05:30:03.960"/>
    <p1510:client id="{5E1053CD-14DB-4ECA-8D32-6955823025E5}" v="45" dt="2022-08-04T07:29:51.981"/>
    <p1510:client id="{72F0FF4A-79EF-4F82-AC97-BAAF72EE4B44}" v="2456" dt="2022-08-03T06:08:50.187"/>
    <p1510:client id="{77EE35FF-8E3E-4B5A-A0C7-815322E356CF}" v="24" dt="2022-08-04T05:18:36.820"/>
    <p1510:client id="{7EF61C08-AD89-4F16-8B4E-88E59715CAD5}" v="17" dt="2022-08-02T16:42:41.522"/>
    <p1510:client id="{7F47EE04-0AB3-4F44-B510-F9728E863711}" v="17" dt="2022-08-03T03:05:24.614"/>
    <p1510:client id="{B2B0B06A-26B3-45C7-9D86-A9B76042D23B}" v="56" dt="2022-08-04T07:15:04.150"/>
    <p1510:client id="{B4DC1B31-8F18-4FC7-8B47-F8D4556BB7E2}" v="643" dt="2022-08-02T19:11:35.844"/>
    <p1510:client id="{BD7028AA-2ADE-479B-9066-E438C6B67B9C}" v="44" dt="2022-08-04T07:04:25.852"/>
    <p1510:client id="{C706877A-508F-4E7F-841D-CFF3ACC511AC}" v="565" dt="2022-08-03T18:28:18.784"/>
    <p1510:client id="{CBDB70AA-B05D-4E42-8498-DA268F4C6630}" v="15" dt="2022-08-04T19:07:42.290"/>
    <p1510:client id="{D10875FF-6BA9-4D3C-83FE-D826C4B0EB6C}" v="114" dt="2022-08-04T07:24:35.558"/>
    <p1510:client id="{F616A2B6-85A6-4F5F-AD37-DABC767630D2}" v="18" dt="2022-08-03T03:32:39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shq Jain" userId="OMLjo3l3oBN1B5h6iWX/MaR34XouJY+3DMUWuuiIMvQ=" providerId="None" clId="Web-{53E118D4-7B24-4CEC-A9DA-866E2C8832C2}"/>
    <pc:docChg chg="modSld">
      <pc:chgData name="Tanishq Jain" userId="OMLjo3l3oBN1B5h6iWX/MaR34XouJY+3DMUWuuiIMvQ=" providerId="None" clId="Web-{53E118D4-7B24-4CEC-A9DA-866E2C8832C2}" dt="2022-08-04T05:30:02.100" v="18" actId="20577"/>
      <pc:docMkLst>
        <pc:docMk/>
      </pc:docMkLst>
      <pc:sldChg chg="addSp delSp modSp">
        <pc:chgData name="Tanishq Jain" userId="OMLjo3l3oBN1B5h6iWX/MaR34XouJY+3DMUWuuiIMvQ=" providerId="None" clId="Web-{53E118D4-7B24-4CEC-A9DA-866E2C8832C2}" dt="2022-08-04T05:30:02.100" v="18" actId="20577"/>
        <pc:sldMkLst>
          <pc:docMk/>
          <pc:sldMk cId="4194812274" sldId="302"/>
        </pc:sldMkLst>
        <pc:spChg chg="mod">
          <ac:chgData name="Tanishq Jain" userId="OMLjo3l3oBN1B5h6iWX/MaR34XouJY+3DMUWuuiIMvQ=" providerId="None" clId="Web-{53E118D4-7B24-4CEC-A9DA-866E2C8832C2}" dt="2022-08-04T05:30:02.100" v="18" actId="20577"/>
          <ac:spMkLst>
            <pc:docMk/>
            <pc:sldMk cId="4194812274" sldId="302"/>
            <ac:spMk id="5" creationId="{06760B32-0088-EE80-00DC-53AC3D210816}"/>
          </ac:spMkLst>
        </pc:spChg>
        <pc:picChg chg="del">
          <ac:chgData name="Tanishq Jain" userId="OMLjo3l3oBN1B5h6iWX/MaR34XouJY+3DMUWuuiIMvQ=" providerId="None" clId="Web-{53E118D4-7B24-4CEC-A9DA-866E2C8832C2}" dt="2022-08-04T05:26:33.904" v="5"/>
          <ac:picMkLst>
            <pc:docMk/>
            <pc:sldMk cId="4194812274" sldId="302"/>
            <ac:picMk id="2" creationId="{3403CF5F-53D8-D09D-E16D-29942D52B0C7}"/>
          </ac:picMkLst>
        </pc:picChg>
        <pc:picChg chg="add mod">
          <ac:chgData name="Tanishq Jain" userId="OMLjo3l3oBN1B5h6iWX/MaR34XouJY+3DMUWuuiIMvQ=" providerId="None" clId="Web-{53E118D4-7B24-4CEC-A9DA-866E2C8832C2}" dt="2022-08-04T05:26:45.638" v="8" actId="1076"/>
          <ac:picMkLst>
            <pc:docMk/>
            <pc:sldMk cId="4194812274" sldId="302"/>
            <ac:picMk id="3" creationId="{D7BF6A31-4161-D1EB-375A-F4AC2069B621}"/>
          </ac:picMkLst>
        </pc:picChg>
      </pc:sldChg>
      <pc:sldChg chg="addSp delSp modSp">
        <pc:chgData name="Tanishq Jain" userId="OMLjo3l3oBN1B5h6iWX/MaR34XouJY+3DMUWuuiIMvQ=" providerId="None" clId="Web-{53E118D4-7B24-4CEC-A9DA-866E2C8832C2}" dt="2022-08-04T05:26:16.669" v="2"/>
        <pc:sldMkLst>
          <pc:docMk/>
          <pc:sldMk cId="1689678217" sldId="304"/>
        </pc:sldMkLst>
        <pc:picChg chg="add del mod">
          <ac:chgData name="Tanishq Jain" userId="OMLjo3l3oBN1B5h6iWX/MaR34XouJY+3DMUWuuiIMvQ=" providerId="None" clId="Web-{53E118D4-7B24-4CEC-A9DA-866E2C8832C2}" dt="2022-08-04T05:26:16.669" v="2"/>
          <ac:picMkLst>
            <pc:docMk/>
            <pc:sldMk cId="1689678217" sldId="304"/>
            <ac:picMk id="13" creationId="{15BA2E77-258B-165D-372C-DF6B3C9CE3A5}"/>
          </ac:picMkLst>
        </pc:picChg>
      </pc:sldChg>
    </pc:docChg>
  </pc:docChgLst>
  <pc:docChgLst>
    <pc:chgData name="Tanishq Jain" userId="OMLjo3l3oBN1B5h6iWX/MaR34XouJY+3DMUWuuiIMvQ=" providerId="None" clId="Web-{B2B0B06A-26B3-45C7-9D86-A9B76042D23B}"/>
    <pc:docChg chg="modSld">
      <pc:chgData name="Tanishq Jain" userId="OMLjo3l3oBN1B5h6iWX/MaR34XouJY+3DMUWuuiIMvQ=" providerId="None" clId="Web-{B2B0B06A-26B3-45C7-9D86-A9B76042D23B}" dt="2022-08-04T07:15:04.150" v="28" actId="20577"/>
      <pc:docMkLst>
        <pc:docMk/>
      </pc:docMkLst>
      <pc:sldChg chg="modSp">
        <pc:chgData name="Tanishq Jain" userId="OMLjo3l3oBN1B5h6iWX/MaR34XouJY+3DMUWuuiIMvQ=" providerId="None" clId="Web-{B2B0B06A-26B3-45C7-9D86-A9B76042D23B}" dt="2022-08-04T07:15:04.150" v="28" actId="20577"/>
        <pc:sldMkLst>
          <pc:docMk/>
          <pc:sldMk cId="1512812784" sldId="301"/>
        </pc:sldMkLst>
        <pc:spChg chg="mod">
          <ac:chgData name="Tanishq Jain" userId="OMLjo3l3oBN1B5h6iWX/MaR34XouJY+3DMUWuuiIMvQ=" providerId="None" clId="Web-{B2B0B06A-26B3-45C7-9D86-A9B76042D23B}" dt="2022-08-04T07:15:04.150" v="28" actId="20577"/>
          <ac:spMkLst>
            <pc:docMk/>
            <pc:sldMk cId="1512812784" sldId="301"/>
            <ac:spMk id="7" creationId="{ADA2AEB7-109B-1F9B-F72F-1FA9CCF115E4}"/>
          </ac:spMkLst>
        </pc:spChg>
      </pc:sldChg>
    </pc:docChg>
  </pc:docChgLst>
  <pc:docChgLst>
    <pc:chgData name="Tanishq Jain" userId="OMLjo3l3oBN1B5h6iWX/MaR34XouJY+3DMUWuuiIMvQ=" providerId="None" clId="Web-{D10875FF-6BA9-4D3C-83FE-D826C4B0EB6C}"/>
    <pc:docChg chg="modSld">
      <pc:chgData name="Tanishq Jain" userId="OMLjo3l3oBN1B5h6iWX/MaR34XouJY+3DMUWuuiIMvQ=" providerId="None" clId="Web-{D10875FF-6BA9-4D3C-83FE-D826C4B0EB6C}" dt="2022-08-04T07:24:35.558" v="71" actId="20577"/>
      <pc:docMkLst>
        <pc:docMk/>
      </pc:docMkLst>
      <pc:sldChg chg="modSp">
        <pc:chgData name="Tanishq Jain" userId="OMLjo3l3oBN1B5h6iWX/MaR34XouJY+3DMUWuuiIMvQ=" providerId="None" clId="Web-{D10875FF-6BA9-4D3C-83FE-D826C4B0EB6C}" dt="2022-08-04T07:24:35.558" v="71" actId="20577"/>
        <pc:sldMkLst>
          <pc:docMk/>
          <pc:sldMk cId="1512812784" sldId="301"/>
        </pc:sldMkLst>
        <pc:spChg chg="mod">
          <ac:chgData name="Tanishq Jain" userId="OMLjo3l3oBN1B5h6iWX/MaR34XouJY+3DMUWuuiIMvQ=" providerId="None" clId="Web-{D10875FF-6BA9-4D3C-83FE-D826C4B0EB6C}" dt="2022-08-04T07:24:35.558" v="71" actId="20577"/>
          <ac:spMkLst>
            <pc:docMk/>
            <pc:sldMk cId="1512812784" sldId="301"/>
            <ac:spMk id="7" creationId="{ADA2AEB7-109B-1F9B-F72F-1FA9CCF115E4}"/>
          </ac:spMkLst>
        </pc:spChg>
      </pc:sldChg>
      <pc:sldChg chg="modSp">
        <pc:chgData name="Tanishq Jain" userId="OMLjo3l3oBN1B5h6iWX/MaR34XouJY+3DMUWuuiIMvQ=" providerId="None" clId="Web-{D10875FF-6BA9-4D3C-83FE-D826C4B0EB6C}" dt="2022-08-04T07:22:33.054" v="41" actId="20577"/>
        <pc:sldMkLst>
          <pc:docMk/>
          <pc:sldMk cId="4194812274" sldId="302"/>
        </pc:sldMkLst>
        <pc:spChg chg="mod">
          <ac:chgData name="Tanishq Jain" userId="OMLjo3l3oBN1B5h6iWX/MaR34XouJY+3DMUWuuiIMvQ=" providerId="None" clId="Web-{D10875FF-6BA9-4D3C-83FE-D826C4B0EB6C}" dt="2022-08-04T07:22:33.054" v="41" actId="20577"/>
          <ac:spMkLst>
            <pc:docMk/>
            <pc:sldMk cId="4194812274" sldId="302"/>
            <ac:spMk id="5" creationId="{06760B32-0088-EE80-00DC-53AC3D210816}"/>
          </ac:spMkLst>
        </pc:spChg>
      </pc:sldChg>
    </pc:docChg>
  </pc:docChgLst>
  <pc:docChgLst>
    <pc:chgData name="Tanishq Jain" userId="OMLjo3l3oBN1B5h6iWX/MaR34XouJY+3DMUWuuiIMvQ=" providerId="None" clId="Web-{BD7028AA-2ADE-479B-9066-E438C6B67B9C}"/>
    <pc:docChg chg="modSld">
      <pc:chgData name="Tanishq Jain" userId="OMLjo3l3oBN1B5h6iWX/MaR34XouJY+3DMUWuuiIMvQ=" providerId="None" clId="Web-{BD7028AA-2ADE-479B-9066-E438C6B67B9C}" dt="2022-08-04T07:04:25.836" v="25" actId="20577"/>
      <pc:docMkLst>
        <pc:docMk/>
      </pc:docMkLst>
      <pc:sldChg chg="modSp">
        <pc:chgData name="Tanishq Jain" userId="OMLjo3l3oBN1B5h6iWX/MaR34XouJY+3DMUWuuiIMvQ=" providerId="None" clId="Web-{BD7028AA-2ADE-479B-9066-E438C6B67B9C}" dt="2022-08-04T07:04:25.836" v="25" actId="20577"/>
        <pc:sldMkLst>
          <pc:docMk/>
          <pc:sldMk cId="1512812784" sldId="301"/>
        </pc:sldMkLst>
        <pc:spChg chg="mod">
          <ac:chgData name="Tanishq Jain" userId="OMLjo3l3oBN1B5h6iWX/MaR34XouJY+3DMUWuuiIMvQ=" providerId="None" clId="Web-{BD7028AA-2ADE-479B-9066-E438C6B67B9C}" dt="2022-08-04T07:04:25.836" v="25" actId="20577"/>
          <ac:spMkLst>
            <pc:docMk/>
            <pc:sldMk cId="1512812784" sldId="301"/>
            <ac:spMk id="7" creationId="{ADA2AEB7-109B-1F9B-F72F-1FA9CCF115E4}"/>
          </ac:spMkLst>
        </pc:spChg>
      </pc:sldChg>
    </pc:docChg>
  </pc:docChgLst>
  <pc:docChgLst>
    <pc:chgData name="Tanishq Jain" clId="Web-{77EE35FF-8E3E-4B5A-A0C7-815322E356CF}"/>
    <pc:docChg chg="modSld">
      <pc:chgData name="Tanishq Jain" userId="" providerId="" clId="Web-{77EE35FF-8E3E-4B5A-A0C7-815322E356CF}" dt="2022-08-04T05:18:36.820" v="19" actId="14100"/>
      <pc:docMkLst>
        <pc:docMk/>
      </pc:docMkLst>
      <pc:sldChg chg="modSp">
        <pc:chgData name="Tanishq Jain" userId="" providerId="" clId="Web-{77EE35FF-8E3E-4B5A-A0C7-815322E356CF}" dt="2022-08-04T05:13:37.328" v="15" actId="1076"/>
        <pc:sldMkLst>
          <pc:docMk/>
          <pc:sldMk cId="60059382" sldId="300"/>
        </pc:sldMkLst>
        <pc:spChg chg="mod">
          <ac:chgData name="Tanishq Jain" userId="" providerId="" clId="Web-{77EE35FF-8E3E-4B5A-A0C7-815322E356CF}" dt="2022-08-04T05:13:37.328" v="15" actId="1076"/>
          <ac:spMkLst>
            <pc:docMk/>
            <pc:sldMk cId="60059382" sldId="300"/>
            <ac:spMk id="8" creationId="{E633CD1A-1584-CCD9-52BC-865944F5CEBD}"/>
          </ac:spMkLst>
        </pc:spChg>
      </pc:sldChg>
      <pc:sldChg chg="delSp modSp">
        <pc:chgData name="Tanishq Jain" userId="" providerId="" clId="Web-{77EE35FF-8E3E-4B5A-A0C7-815322E356CF}" dt="2022-08-04T05:18:36.820" v="19" actId="14100"/>
        <pc:sldMkLst>
          <pc:docMk/>
          <pc:sldMk cId="4194812274" sldId="302"/>
        </pc:sldMkLst>
        <pc:spChg chg="del">
          <ac:chgData name="Tanishq Jain" userId="" providerId="" clId="Web-{77EE35FF-8E3E-4B5A-A0C7-815322E356CF}" dt="2022-08-04T05:11:38.449" v="0"/>
          <ac:spMkLst>
            <pc:docMk/>
            <pc:sldMk cId="4194812274" sldId="302"/>
            <ac:spMk id="4" creationId="{83344425-1D7E-8D0B-45B4-F862386E7A7D}"/>
          </ac:spMkLst>
        </pc:spChg>
        <pc:picChg chg="mod">
          <ac:chgData name="Tanishq Jain" userId="" providerId="" clId="Web-{77EE35FF-8E3E-4B5A-A0C7-815322E356CF}" dt="2022-08-04T05:18:36.820" v="19" actId="14100"/>
          <ac:picMkLst>
            <pc:docMk/>
            <pc:sldMk cId="4194812274" sldId="302"/>
            <ac:picMk id="2" creationId="{3403CF5F-53D8-D09D-E16D-29942D52B0C7}"/>
          </ac:picMkLst>
        </pc:picChg>
      </pc:sldChg>
      <pc:sldChg chg="mod modShow">
        <pc:chgData name="Tanishq Jain" userId="" providerId="" clId="Web-{77EE35FF-8E3E-4B5A-A0C7-815322E356CF}" dt="2022-08-04T05:15:07.861" v="16"/>
        <pc:sldMkLst>
          <pc:docMk/>
          <pc:sldMk cId="1786753707" sldId="303"/>
        </pc:sldMkLst>
      </pc:sldChg>
    </pc:docChg>
  </pc:docChgLst>
  <pc:docChgLst>
    <pc:chgData name="Muskan Tantia" userId="aWwVBX45a3U9Ys9syBnB98cdwpeOkBCUEbLsGJ/gTdU=" providerId="None" clId="Web-{CBDB70AA-B05D-4E42-8498-DA268F4C6630}"/>
    <pc:docChg chg="modSld">
      <pc:chgData name="Muskan Tantia" userId="aWwVBX45a3U9Ys9syBnB98cdwpeOkBCUEbLsGJ/gTdU=" providerId="None" clId="Web-{CBDB70AA-B05D-4E42-8498-DA268F4C6630}" dt="2022-08-04T19:07:41.775" v="8" actId="14100"/>
      <pc:docMkLst>
        <pc:docMk/>
      </pc:docMkLst>
      <pc:sldChg chg="modSp">
        <pc:chgData name="Muskan Tantia" userId="aWwVBX45a3U9Ys9syBnB98cdwpeOkBCUEbLsGJ/gTdU=" providerId="None" clId="Web-{CBDB70AA-B05D-4E42-8498-DA268F4C6630}" dt="2022-08-04T19:07:41.775" v="8" actId="14100"/>
        <pc:sldMkLst>
          <pc:docMk/>
          <pc:sldMk cId="1781070102" sldId="305"/>
        </pc:sldMkLst>
        <pc:spChg chg="mod">
          <ac:chgData name="Muskan Tantia" userId="aWwVBX45a3U9Ys9syBnB98cdwpeOkBCUEbLsGJ/gTdU=" providerId="None" clId="Web-{CBDB70AA-B05D-4E42-8498-DA268F4C6630}" dt="2022-08-04T19:07:41.775" v="8" actId="14100"/>
          <ac:spMkLst>
            <pc:docMk/>
            <pc:sldMk cId="1781070102" sldId="305"/>
            <ac:spMk id="70" creationId="{53D4DFE8-9AD1-A1C9-5CF6-1009CBD1E9C4}"/>
          </ac:spMkLst>
        </pc:spChg>
      </pc:sldChg>
    </pc:docChg>
  </pc:docChgLst>
  <pc:docChgLst>
    <pc:chgData name="Tanishq Jain" userId="OMLjo3l3oBN1B5h6iWX/MaR34XouJY+3DMUWuuiIMvQ=" providerId="None" clId="Web-{5E1053CD-14DB-4ECA-8D32-6955823025E5}"/>
    <pc:docChg chg="modSld">
      <pc:chgData name="Tanishq Jain" userId="OMLjo3l3oBN1B5h6iWX/MaR34XouJY+3DMUWuuiIMvQ=" providerId="None" clId="Web-{5E1053CD-14DB-4ECA-8D32-6955823025E5}" dt="2022-08-04T07:29:51.684" v="22" actId="20577"/>
      <pc:docMkLst>
        <pc:docMk/>
      </pc:docMkLst>
      <pc:sldChg chg="modSp">
        <pc:chgData name="Tanishq Jain" userId="OMLjo3l3oBN1B5h6iWX/MaR34XouJY+3DMUWuuiIMvQ=" providerId="None" clId="Web-{5E1053CD-14DB-4ECA-8D32-6955823025E5}" dt="2022-08-04T07:29:51.684" v="22" actId="20577"/>
        <pc:sldMkLst>
          <pc:docMk/>
          <pc:sldMk cId="1512812784" sldId="301"/>
        </pc:sldMkLst>
        <pc:spChg chg="mod">
          <ac:chgData name="Tanishq Jain" userId="OMLjo3l3oBN1B5h6iWX/MaR34XouJY+3DMUWuuiIMvQ=" providerId="None" clId="Web-{5E1053CD-14DB-4ECA-8D32-6955823025E5}" dt="2022-08-04T07:29:51.684" v="22" actId="20577"/>
          <ac:spMkLst>
            <pc:docMk/>
            <pc:sldMk cId="1512812784" sldId="301"/>
            <ac:spMk id="7" creationId="{ADA2AEB7-109B-1F9B-F72F-1FA9CCF115E4}"/>
          </ac:spMkLst>
        </pc:spChg>
      </pc:sldChg>
    </pc:docChg>
  </pc:docChgLst>
  <pc:docChgLst>
    <pc:chgData name="Tanishq Jain" userId="OMLjo3l3oBN1B5h6iWX/MaR34XouJY+3DMUWuuiIMvQ=" providerId="None" clId="Web-{1824CEC5-398B-4EE0-99E0-27FFC236B360}"/>
    <pc:docChg chg="modSld">
      <pc:chgData name="Tanishq Jain" userId="OMLjo3l3oBN1B5h6iWX/MaR34XouJY+3DMUWuuiIMvQ=" providerId="None" clId="Web-{1824CEC5-398B-4EE0-99E0-27FFC236B360}" dt="2022-08-04T08:00:03.491" v="39" actId="20577"/>
      <pc:docMkLst>
        <pc:docMk/>
      </pc:docMkLst>
      <pc:sldChg chg="modSp">
        <pc:chgData name="Tanishq Jain" userId="OMLjo3l3oBN1B5h6iWX/MaR34XouJY+3DMUWuuiIMvQ=" providerId="None" clId="Web-{1824CEC5-398B-4EE0-99E0-27FFC236B360}" dt="2022-08-04T08:00:03.491" v="39" actId="20577"/>
        <pc:sldMkLst>
          <pc:docMk/>
          <pc:sldMk cId="60059382" sldId="300"/>
        </pc:sldMkLst>
        <pc:spChg chg="mod">
          <ac:chgData name="Tanishq Jain" userId="OMLjo3l3oBN1B5h6iWX/MaR34XouJY+3DMUWuuiIMvQ=" providerId="None" clId="Web-{1824CEC5-398B-4EE0-99E0-27FFC236B360}" dt="2022-08-04T08:00:03.491" v="39" actId="20577"/>
          <ac:spMkLst>
            <pc:docMk/>
            <pc:sldMk cId="60059382" sldId="300"/>
            <ac:spMk id="8" creationId="{E633CD1A-1584-CCD9-52BC-865944F5CEBD}"/>
          </ac:spMkLst>
        </pc:spChg>
      </pc:sldChg>
      <pc:sldChg chg="modSp">
        <pc:chgData name="Tanishq Jain" userId="OMLjo3l3oBN1B5h6iWX/MaR34XouJY+3DMUWuuiIMvQ=" providerId="None" clId="Web-{1824CEC5-398B-4EE0-99E0-27FFC236B360}" dt="2022-08-04T07:46:36.683" v="16" actId="20577"/>
        <pc:sldMkLst>
          <pc:docMk/>
          <pc:sldMk cId="1512812784" sldId="301"/>
        </pc:sldMkLst>
        <pc:spChg chg="mod">
          <ac:chgData name="Tanishq Jain" userId="OMLjo3l3oBN1B5h6iWX/MaR34XouJY+3DMUWuuiIMvQ=" providerId="None" clId="Web-{1824CEC5-398B-4EE0-99E0-27FFC236B360}" dt="2022-08-04T07:46:36.683" v="16" actId="20577"/>
          <ac:spMkLst>
            <pc:docMk/>
            <pc:sldMk cId="1512812784" sldId="301"/>
            <ac:spMk id="7" creationId="{ADA2AEB7-109B-1F9B-F72F-1FA9CCF115E4}"/>
          </ac:spMkLst>
        </pc:spChg>
      </pc:sldChg>
    </pc:docChg>
  </pc:docChgLst>
  <pc:docChgLst>
    <pc:chgData name="Tanishq Jain" clId="Web-{1824CEC5-398B-4EE0-99E0-27FFC236B360}"/>
    <pc:docChg chg="delSld modSld">
      <pc:chgData name="Tanishq Jain" userId="" providerId="" clId="Web-{1824CEC5-398B-4EE0-99E0-27FFC236B360}" dt="2022-08-04T10:18:37.681" v="414"/>
      <pc:docMkLst>
        <pc:docMk/>
      </pc:docMkLst>
      <pc:sldChg chg="modSp">
        <pc:chgData name="Tanishq Jain" userId="" providerId="" clId="Web-{1824CEC5-398B-4EE0-99E0-27FFC236B360}" dt="2022-08-04T09:45:06.555" v="375" actId="1076"/>
        <pc:sldMkLst>
          <pc:docMk/>
          <pc:sldMk cId="4144057572" sldId="296"/>
        </pc:sldMkLst>
        <pc:picChg chg="mod">
          <ac:chgData name="Tanishq Jain" userId="" providerId="" clId="Web-{1824CEC5-398B-4EE0-99E0-27FFC236B360}" dt="2022-08-04T09:45:06.555" v="375" actId="1076"/>
          <ac:picMkLst>
            <pc:docMk/>
            <pc:sldMk cId="4144057572" sldId="296"/>
            <ac:picMk id="3" creationId="{3EACFD8E-AA84-0E9A-21FB-F34EA714093C}"/>
          </ac:picMkLst>
        </pc:picChg>
      </pc:sldChg>
      <pc:sldChg chg="modSp">
        <pc:chgData name="Tanishq Jain" userId="" providerId="" clId="Web-{1824CEC5-398B-4EE0-99E0-27FFC236B360}" dt="2022-08-04T10:17:26.132" v="413" actId="20577"/>
        <pc:sldMkLst>
          <pc:docMk/>
          <pc:sldMk cId="2102251555" sldId="297"/>
        </pc:sldMkLst>
        <pc:spChg chg="mod">
          <ac:chgData name="Tanishq Jain" userId="" providerId="" clId="Web-{1824CEC5-398B-4EE0-99E0-27FFC236B360}" dt="2022-08-04T10:17:26.132" v="413" actId="20577"/>
          <ac:spMkLst>
            <pc:docMk/>
            <pc:sldMk cId="2102251555" sldId="297"/>
            <ac:spMk id="8" creationId="{23209C1C-88C9-C69A-0F28-8A948099F1E3}"/>
          </ac:spMkLst>
        </pc:spChg>
      </pc:sldChg>
      <pc:sldChg chg="addSp delSp modSp">
        <pc:chgData name="Tanishq Jain" userId="" providerId="" clId="Web-{1824CEC5-398B-4EE0-99E0-27FFC236B360}" dt="2022-08-04T10:09:12.554" v="404" actId="14100"/>
        <pc:sldMkLst>
          <pc:docMk/>
          <pc:sldMk cId="1697648921" sldId="298"/>
        </pc:sldMkLst>
        <pc:spChg chg="del">
          <ac:chgData name="Tanishq Jain" userId="" providerId="" clId="Web-{1824CEC5-398B-4EE0-99E0-27FFC236B360}" dt="2022-08-04T09:57:13.796" v="376"/>
          <ac:spMkLst>
            <pc:docMk/>
            <pc:sldMk cId="1697648921" sldId="298"/>
            <ac:spMk id="7" creationId="{3FF6F141-56F8-D43F-4655-B5A23314233E}"/>
          </ac:spMkLst>
        </pc:spChg>
        <pc:picChg chg="add mod">
          <ac:chgData name="Tanishq Jain" userId="" providerId="" clId="Web-{1824CEC5-398B-4EE0-99E0-27FFC236B360}" dt="2022-08-04T09:58:54.081" v="392" actId="1076"/>
          <ac:picMkLst>
            <pc:docMk/>
            <pc:sldMk cId="1697648921" sldId="298"/>
            <ac:picMk id="2" creationId="{BD9684B5-2EC4-055B-00F8-C4A9E602F8B1}"/>
          </ac:picMkLst>
        </pc:picChg>
        <pc:picChg chg="mod">
          <ac:chgData name="Tanishq Jain" userId="" providerId="" clId="Web-{1824CEC5-398B-4EE0-99E0-27FFC236B360}" dt="2022-08-04T09:57:53.891" v="384" actId="1076"/>
          <ac:picMkLst>
            <pc:docMk/>
            <pc:sldMk cId="1697648921" sldId="298"/>
            <ac:picMk id="3" creationId="{200C3DBD-E9D4-F1B0-894D-98EE09C217CD}"/>
          </ac:picMkLst>
        </pc:picChg>
        <pc:picChg chg="mod">
          <ac:chgData name="Tanishq Jain" userId="" providerId="" clId="Web-{1824CEC5-398B-4EE0-99E0-27FFC236B360}" dt="2022-08-04T09:57:57.453" v="385" actId="1076"/>
          <ac:picMkLst>
            <pc:docMk/>
            <pc:sldMk cId="1697648921" sldId="298"/>
            <ac:picMk id="5" creationId="{8A6FE117-E092-E368-C7E7-1315135580DB}"/>
          </ac:picMkLst>
        </pc:picChg>
        <pc:picChg chg="mod">
          <ac:chgData name="Tanishq Jain" userId="" providerId="" clId="Web-{1824CEC5-398B-4EE0-99E0-27FFC236B360}" dt="2022-08-04T09:57:50.125" v="383" actId="1076"/>
          <ac:picMkLst>
            <pc:docMk/>
            <pc:sldMk cId="1697648921" sldId="298"/>
            <ac:picMk id="8" creationId="{497F6C96-F8D9-AE47-E4A1-D1B2D028D8D7}"/>
          </ac:picMkLst>
        </pc:picChg>
        <pc:picChg chg="add del mod">
          <ac:chgData name="Tanishq Jain" userId="" providerId="" clId="Web-{1824CEC5-398B-4EE0-99E0-27FFC236B360}" dt="2022-08-04T10:08:59.413" v="402"/>
          <ac:picMkLst>
            <pc:docMk/>
            <pc:sldMk cId="1697648921" sldId="298"/>
            <ac:picMk id="9" creationId="{1C9FD709-FFD9-2464-E121-8DEDE3EF3472}"/>
          </ac:picMkLst>
        </pc:picChg>
        <pc:picChg chg="add mod">
          <ac:chgData name="Tanishq Jain" userId="" providerId="" clId="Web-{1824CEC5-398B-4EE0-99E0-27FFC236B360}" dt="2022-08-04T10:09:12.554" v="404" actId="14100"/>
          <ac:picMkLst>
            <pc:docMk/>
            <pc:sldMk cId="1697648921" sldId="298"/>
            <ac:picMk id="10" creationId="{B42CB73B-0B1A-EB8A-8944-478C1D78F208}"/>
          </ac:picMkLst>
        </pc:picChg>
      </pc:sldChg>
      <pc:sldChg chg="addSp delSp modSp">
        <pc:chgData name="Tanishq Jain" userId="" providerId="" clId="Web-{1824CEC5-398B-4EE0-99E0-27FFC236B360}" dt="2022-08-04T10:08:26.333" v="400" actId="1076"/>
        <pc:sldMkLst>
          <pc:docMk/>
          <pc:sldMk cId="2819737938" sldId="299"/>
        </pc:sldMkLst>
        <pc:spChg chg="mod">
          <ac:chgData name="Tanishq Jain" userId="" providerId="" clId="Web-{1824CEC5-398B-4EE0-99E0-27FFC236B360}" dt="2022-08-04T09:40:50.594" v="365" actId="20577"/>
          <ac:spMkLst>
            <pc:docMk/>
            <pc:sldMk cId="2819737938" sldId="299"/>
            <ac:spMk id="9" creationId="{F6003B17-B1D8-2E36-8783-2B2B8EAE2972}"/>
          </ac:spMkLst>
        </pc:spChg>
        <pc:picChg chg="del">
          <ac:chgData name="Tanishq Jain" userId="" providerId="" clId="Web-{1824CEC5-398B-4EE0-99E0-27FFC236B360}" dt="2022-08-04T08:54:21.553" v="44"/>
          <ac:picMkLst>
            <pc:docMk/>
            <pc:sldMk cId="2819737938" sldId="299"/>
            <ac:picMk id="2" creationId="{54FE63F7-33FA-07D8-3ED8-5F7D39913992}"/>
          </ac:picMkLst>
        </pc:picChg>
        <pc:picChg chg="add del mod">
          <ac:chgData name="Tanishq Jain" userId="" providerId="" clId="Web-{1824CEC5-398B-4EE0-99E0-27FFC236B360}" dt="2022-08-04T09:43:47.396" v="367"/>
          <ac:picMkLst>
            <pc:docMk/>
            <pc:sldMk cId="2819737938" sldId="299"/>
            <ac:picMk id="2" creationId="{55C24D7B-CB0F-8CF2-B65D-25D3C89509E7}"/>
          </ac:picMkLst>
        </pc:picChg>
        <pc:picChg chg="add del mod">
          <ac:chgData name="Tanishq Jain" userId="" providerId="" clId="Web-{1824CEC5-398B-4EE0-99E0-27FFC236B360}" dt="2022-08-04T10:08:08.567" v="396"/>
          <ac:picMkLst>
            <pc:docMk/>
            <pc:sldMk cId="2819737938" sldId="299"/>
            <ac:picMk id="3" creationId="{FF3F7396-612D-E03E-C40D-BA6FE50D6264}"/>
          </ac:picMkLst>
        </pc:picChg>
        <pc:picChg chg="add mod">
          <ac:chgData name="Tanishq Jain" userId="" providerId="" clId="Web-{1824CEC5-398B-4EE0-99E0-27FFC236B360}" dt="2022-08-04T10:08:26.333" v="400" actId="1076"/>
          <ac:picMkLst>
            <pc:docMk/>
            <pc:sldMk cId="2819737938" sldId="299"/>
            <ac:picMk id="5" creationId="{E54272DE-906C-9EB0-D3B9-82EA1FBE7048}"/>
          </ac:picMkLst>
        </pc:picChg>
      </pc:sldChg>
      <pc:sldChg chg="modSp">
        <pc:chgData name="Tanishq Jain" userId="" providerId="" clId="Web-{1824CEC5-398B-4EE0-99E0-27FFC236B360}" dt="2022-08-04T08:30:22.786" v="43" actId="20577"/>
        <pc:sldMkLst>
          <pc:docMk/>
          <pc:sldMk cId="60059382" sldId="300"/>
        </pc:sldMkLst>
        <pc:spChg chg="mod">
          <ac:chgData name="Tanishq Jain" userId="" providerId="" clId="Web-{1824CEC5-398B-4EE0-99E0-27FFC236B360}" dt="2022-08-04T08:30:22.786" v="43" actId="20577"/>
          <ac:spMkLst>
            <pc:docMk/>
            <pc:sldMk cId="60059382" sldId="300"/>
            <ac:spMk id="8" creationId="{E633CD1A-1584-CCD9-52BC-865944F5CEBD}"/>
          </ac:spMkLst>
        </pc:spChg>
      </pc:sldChg>
      <pc:sldChg chg="del">
        <pc:chgData name="Tanishq Jain" userId="" providerId="" clId="Web-{1824CEC5-398B-4EE0-99E0-27FFC236B360}" dt="2022-08-04T10:18:37.681" v="414"/>
        <pc:sldMkLst>
          <pc:docMk/>
          <pc:sldMk cId="1786753707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C14D9-2FF4-4ADD-BEA4-CBD9494552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32AAE-AC4E-489E-B009-692DFB2153DF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Cover Page​</a:t>
          </a:r>
          <a:endParaRPr lang="en-US" dirty="0">
            <a:latin typeface="Calibri"/>
            <a:cs typeface="Calibri"/>
          </a:endParaRPr>
        </a:p>
      </dgm:t>
    </dgm:pt>
    <dgm:pt modelId="{F8F8822C-F0D2-4FA9-8C25-071E7D9960CD}" type="parTrans" cxnId="{8CE75646-94B4-45B7-A8E5-191BD99DE62B}">
      <dgm:prSet/>
      <dgm:spPr/>
      <dgm:t>
        <a:bodyPr/>
        <a:lstStyle/>
        <a:p>
          <a:endParaRPr lang="en-US"/>
        </a:p>
      </dgm:t>
    </dgm:pt>
    <dgm:pt modelId="{E2989574-313E-42BE-9BAF-516FC30BEC6C}" type="sibTrans" cxnId="{8CE75646-94B4-45B7-A8E5-191BD99DE62B}">
      <dgm:prSet/>
      <dgm:spPr/>
      <dgm:t>
        <a:bodyPr/>
        <a:lstStyle/>
        <a:p>
          <a:endParaRPr lang="en-US"/>
        </a:p>
      </dgm:t>
    </dgm:pt>
    <dgm:pt modelId="{1BB3ED11-A858-4B4B-9D13-1835867B7665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This page includes overview of the Eggs and Resources​</a:t>
          </a:r>
          <a:endParaRPr lang="en-US" dirty="0">
            <a:latin typeface="Calibri"/>
            <a:cs typeface="Calibri"/>
          </a:endParaRPr>
        </a:p>
      </dgm:t>
    </dgm:pt>
    <dgm:pt modelId="{DB7A6D8F-80B9-47BC-BA1A-DA3CA10371B7}" type="parTrans" cxnId="{8B8C6FAA-1055-40D6-BFFE-5DC0CE11A663}">
      <dgm:prSet/>
      <dgm:spPr/>
      <dgm:t>
        <a:bodyPr/>
        <a:lstStyle/>
        <a:p>
          <a:endParaRPr lang="en-US"/>
        </a:p>
      </dgm:t>
    </dgm:pt>
    <dgm:pt modelId="{CD2637EE-EFAB-4CDC-A89A-EC5203AF6809}" type="sibTrans" cxnId="{8B8C6FAA-1055-40D6-BFFE-5DC0CE11A663}">
      <dgm:prSet/>
      <dgm:spPr/>
      <dgm:t>
        <a:bodyPr/>
        <a:lstStyle/>
        <a:p>
          <a:endParaRPr lang="en-US"/>
        </a:p>
      </dgm:t>
    </dgm:pt>
    <dgm:pt modelId="{18F0AF0A-D9EE-4D6B-BAEF-BD3C258DD2C4}">
      <dgm:prSet/>
      <dgm:spPr/>
      <dgm:t>
        <a:bodyPr/>
        <a:lstStyle/>
        <a:p>
          <a:pPr rtl="0"/>
          <a:r>
            <a:rPr lang="en-US" b="0" i="0" dirty="0">
              <a:latin typeface="Calibri"/>
              <a:cs typeface="Calibri"/>
            </a:rPr>
            <a:t>Market and Harvest Trends​</a:t>
          </a:r>
          <a:endParaRPr lang="en-US" dirty="0">
            <a:latin typeface="Calibri"/>
            <a:cs typeface="Calibri"/>
          </a:endParaRPr>
        </a:p>
      </dgm:t>
    </dgm:pt>
    <dgm:pt modelId="{A5DE2177-56CB-4303-8229-D47BC4942270}" type="parTrans" cxnId="{E3C5F1A9-146F-4C41-BFD2-3071D4522CF7}">
      <dgm:prSet/>
      <dgm:spPr/>
      <dgm:t>
        <a:bodyPr/>
        <a:lstStyle/>
        <a:p>
          <a:endParaRPr lang="en-US"/>
        </a:p>
      </dgm:t>
    </dgm:pt>
    <dgm:pt modelId="{76E79932-2A4C-4F90-9274-A286B856F8C6}" type="sibTrans" cxnId="{E3C5F1A9-146F-4C41-BFD2-3071D4522CF7}">
      <dgm:prSet/>
      <dgm:spPr/>
      <dgm:t>
        <a:bodyPr/>
        <a:lstStyle/>
        <a:p>
          <a:endParaRPr lang="en-US"/>
        </a:p>
      </dgm:t>
    </dgm:pt>
    <dgm:pt modelId="{98F1E112-2C8F-4314-A58E-119F275C0F1C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It includes information on Production, sales, price etc.,​</a:t>
          </a:r>
          <a:endParaRPr lang="en-US" dirty="0">
            <a:latin typeface="Calibri"/>
            <a:cs typeface="Calibri"/>
          </a:endParaRPr>
        </a:p>
      </dgm:t>
    </dgm:pt>
    <dgm:pt modelId="{521BF880-C695-4979-AB8E-E1C1A0AD797D}" type="parTrans" cxnId="{285701E6-77D0-4789-A670-EDBF6667AD56}">
      <dgm:prSet/>
      <dgm:spPr/>
      <dgm:t>
        <a:bodyPr/>
        <a:lstStyle/>
        <a:p>
          <a:endParaRPr lang="en-US"/>
        </a:p>
      </dgm:t>
    </dgm:pt>
    <dgm:pt modelId="{8002D4FB-B05F-4663-932B-57FB17E0CCED}" type="sibTrans" cxnId="{285701E6-77D0-4789-A670-EDBF6667AD56}">
      <dgm:prSet/>
      <dgm:spPr/>
      <dgm:t>
        <a:bodyPr/>
        <a:lstStyle/>
        <a:p>
          <a:endParaRPr lang="en-US"/>
        </a:p>
      </dgm:t>
    </dgm:pt>
    <dgm:pt modelId="{081E1500-E2BE-44D0-B30F-09ADF3E4B350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Market Consumption Profile​</a:t>
          </a:r>
          <a:endParaRPr lang="en-US" dirty="0">
            <a:latin typeface="Calibri"/>
            <a:cs typeface="Calibri"/>
          </a:endParaRPr>
        </a:p>
      </dgm:t>
    </dgm:pt>
    <dgm:pt modelId="{3F84270C-A300-4700-A131-4E2099D226A7}" type="parTrans" cxnId="{B5D862C1-3ED1-49B4-B06D-E8DA4BEB562C}">
      <dgm:prSet/>
      <dgm:spPr/>
      <dgm:t>
        <a:bodyPr/>
        <a:lstStyle/>
        <a:p>
          <a:endParaRPr lang="en-US"/>
        </a:p>
      </dgm:t>
    </dgm:pt>
    <dgm:pt modelId="{3FAF586B-A3BB-404F-8254-5C570703BFBE}" type="sibTrans" cxnId="{B5D862C1-3ED1-49B4-B06D-E8DA4BEB562C}">
      <dgm:prSet/>
      <dgm:spPr/>
      <dgm:t>
        <a:bodyPr/>
        <a:lstStyle/>
        <a:p>
          <a:endParaRPr lang="en-US"/>
        </a:p>
      </dgm:t>
    </dgm:pt>
    <dgm:pt modelId="{6724E260-A2A7-4928-9299-000F97BF5A5C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It has yearly egg expenditure, changes and comparison with national average​</a:t>
          </a:r>
          <a:endParaRPr lang="en-US" dirty="0">
            <a:latin typeface="Calibri"/>
            <a:cs typeface="Calibri"/>
          </a:endParaRPr>
        </a:p>
      </dgm:t>
    </dgm:pt>
    <dgm:pt modelId="{42B1B79A-9990-454D-800A-84576A4964D1}" type="parTrans" cxnId="{CC64226C-F0DA-4921-A22B-7577F6D6FCD4}">
      <dgm:prSet/>
      <dgm:spPr/>
      <dgm:t>
        <a:bodyPr/>
        <a:lstStyle/>
        <a:p>
          <a:endParaRPr lang="en-US"/>
        </a:p>
      </dgm:t>
    </dgm:pt>
    <dgm:pt modelId="{528A4CF4-26E4-40C4-A76F-1E5308F6966B}" type="sibTrans" cxnId="{CC64226C-F0DA-4921-A22B-7577F6D6FCD4}">
      <dgm:prSet/>
      <dgm:spPr/>
      <dgm:t>
        <a:bodyPr/>
        <a:lstStyle/>
        <a:p>
          <a:endParaRPr lang="en-US"/>
        </a:p>
      </dgm:t>
    </dgm:pt>
    <dgm:pt modelId="{2686ABC1-CE79-45FA-B398-3569682328FB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Demographic Profile – Part 1 &amp; Part 2​</a:t>
          </a:r>
          <a:endParaRPr lang="en-US" dirty="0">
            <a:latin typeface="Calibri"/>
            <a:cs typeface="Calibri"/>
          </a:endParaRPr>
        </a:p>
      </dgm:t>
    </dgm:pt>
    <dgm:pt modelId="{568F261A-18C9-4F71-AA30-F5FFC0616B9A}" type="parTrans" cxnId="{9EDA18DF-9705-4F24-BD0A-5B2D34F8AB45}">
      <dgm:prSet/>
      <dgm:spPr/>
      <dgm:t>
        <a:bodyPr/>
        <a:lstStyle/>
        <a:p>
          <a:endParaRPr lang="en-US"/>
        </a:p>
      </dgm:t>
    </dgm:pt>
    <dgm:pt modelId="{1DF3AF92-7ED8-440B-BD94-CE83875DBDDA}" type="sibTrans" cxnId="{9EDA18DF-9705-4F24-BD0A-5B2D34F8AB45}">
      <dgm:prSet/>
      <dgm:spPr/>
      <dgm:t>
        <a:bodyPr/>
        <a:lstStyle/>
        <a:p>
          <a:endParaRPr lang="en-US"/>
        </a:p>
      </dgm:t>
    </dgm:pt>
    <dgm:pt modelId="{DC0CD916-B55C-44D0-8FC7-4CCB347B12F4}">
      <dgm:prSet/>
      <dgm:spPr/>
      <dgm:t>
        <a:bodyPr/>
        <a:lstStyle/>
        <a:p>
          <a:pPr rtl="0"/>
          <a:r>
            <a:rPr lang="en-US" b="0" i="0" dirty="0">
              <a:latin typeface="Calibri"/>
              <a:cs typeface="Calibri"/>
            </a:rPr>
            <a:t>It has demographics information like population, race, monthly precipitation info of Iowa, National Level Local Food Market Locations and statewide agricultural export percentages</a:t>
          </a:r>
          <a:endParaRPr lang="en-US" dirty="0">
            <a:latin typeface="Calibri"/>
            <a:cs typeface="Calibri"/>
          </a:endParaRPr>
        </a:p>
      </dgm:t>
    </dgm:pt>
    <dgm:pt modelId="{C6D7BAFB-D177-47D4-88AC-6EC7327B528B}" type="parTrans" cxnId="{1AA3CA60-3492-4BA0-98E5-9BE4CCCE3040}">
      <dgm:prSet/>
      <dgm:spPr/>
      <dgm:t>
        <a:bodyPr/>
        <a:lstStyle/>
        <a:p>
          <a:endParaRPr lang="en-US"/>
        </a:p>
      </dgm:t>
    </dgm:pt>
    <dgm:pt modelId="{AA275882-4121-4583-9D9A-DFA6B5AEC559}" type="sibTrans" cxnId="{1AA3CA60-3492-4BA0-98E5-9BE4CCCE3040}">
      <dgm:prSet/>
      <dgm:spPr/>
      <dgm:t>
        <a:bodyPr/>
        <a:lstStyle/>
        <a:p>
          <a:endParaRPr lang="en-US"/>
        </a:p>
      </dgm:t>
    </dgm:pt>
    <dgm:pt modelId="{7B10D379-0AB6-914C-BB44-67EE004E3BDD}" type="pres">
      <dgm:prSet presAssocID="{DA5C14D9-2FF4-4ADD-BEA4-CBD94945523C}" presName="linear" presStyleCnt="0">
        <dgm:presLayoutVars>
          <dgm:animLvl val="lvl"/>
          <dgm:resizeHandles val="exact"/>
        </dgm:presLayoutVars>
      </dgm:prSet>
      <dgm:spPr/>
    </dgm:pt>
    <dgm:pt modelId="{A1799A79-472F-B44F-8EF1-DCFA67455500}" type="pres">
      <dgm:prSet presAssocID="{37532AAE-AC4E-489E-B009-692DFB2153DF}" presName="parentText" presStyleLbl="node1" presStyleIdx="0" presStyleCnt="4" custLinFactNeighborY="-7134">
        <dgm:presLayoutVars>
          <dgm:chMax val="0"/>
          <dgm:bulletEnabled val="1"/>
        </dgm:presLayoutVars>
      </dgm:prSet>
      <dgm:spPr/>
    </dgm:pt>
    <dgm:pt modelId="{B7186C8D-040F-8740-85BF-48A1D914E786}" type="pres">
      <dgm:prSet presAssocID="{37532AAE-AC4E-489E-B009-692DFB2153DF}" presName="childText" presStyleLbl="revTx" presStyleIdx="0" presStyleCnt="4">
        <dgm:presLayoutVars>
          <dgm:bulletEnabled val="1"/>
        </dgm:presLayoutVars>
      </dgm:prSet>
      <dgm:spPr/>
    </dgm:pt>
    <dgm:pt modelId="{D595B480-8D50-2D4C-A276-B37F83E33E3B}" type="pres">
      <dgm:prSet presAssocID="{18F0AF0A-D9EE-4D6B-BAEF-BD3C258DD2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49E365-B831-7E41-85E8-7C66DEAE931B}" type="pres">
      <dgm:prSet presAssocID="{18F0AF0A-D9EE-4D6B-BAEF-BD3C258DD2C4}" presName="childText" presStyleLbl="revTx" presStyleIdx="1" presStyleCnt="4">
        <dgm:presLayoutVars>
          <dgm:bulletEnabled val="1"/>
        </dgm:presLayoutVars>
      </dgm:prSet>
      <dgm:spPr/>
    </dgm:pt>
    <dgm:pt modelId="{221E1338-4C5F-E94F-8CF7-B0947B1A79AF}" type="pres">
      <dgm:prSet presAssocID="{081E1500-E2BE-44D0-B30F-09ADF3E4B3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637F6C-B0D1-9649-9D39-673E7C6D8CD7}" type="pres">
      <dgm:prSet presAssocID="{081E1500-E2BE-44D0-B30F-09ADF3E4B350}" presName="childText" presStyleLbl="revTx" presStyleIdx="2" presStyleCnt="4">
        <dgm:presLayoutVars>
          <dgm:bulletEnabled val="1"/>
        </dgm:presLayoutVars>
      </dgm:prSet>
      <dgm:spPr/>
    </dgm:pt>
    <dgm:pt modelId="{2F33CEDC-B263-C64D-B332-D17C4C37D6BE}" type="pres">
      <dgm:prSet presAssocID="{2686ABC1-CE79-45FA-B398-3569682328F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4998A0-98B4-B946-8AA0-3C8444447774}" type="pres">
      <dgm:prSet presAssocID="{2686ABC1-CE79-45FA-B398-3569682328F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D2BB010-2D3E-0847-BAD2-7A2F15E7B9CE}" type="presOf" srcId="{DA5C14D9-2FF4-4ADD-BEA4-CBD94945523C}" destId="{7B10D379-0AB6-914C-BB44-67EE004E3BDD}" srcOrd="0" destOrd="0" presId="urn:microsoft.com/office/officeart/2005/8/layout/vList2"/>
    <dgm:cxn modelId="{6F317D25-ED1C-4242-98DE-4025A70CA9F1}" type="presOf" srcId="{98F1E112-2C8F-4314-A58E-119F275C0F1C}" destId="{6349E365-B831-7E41-85E8-7C66DEAE931B}" srcOrd="0" destOrd="0" presId="urn:microsoft.com/office/officeart/2005/8/layout/vList2"/>
    <dgm:cxn modelId="{933BC55C-1AE9-A046-A93C-3B8244452D44}" type="presOf" srcId="{DC0CD916-B55C-44D0-8FC7-4CCB347B12F4}" destId="{A64998A0-98B4-B946-8AA0-3C8444447774}" srcOrd="0" destOrd="0" presId="urn:microsoft.com/office/officeart/2005/8/layout/vList2"/>
    <dgm:cxn modelId="{1AA3CA60-3492-4BA0-98E5-9BE4CCCE3040}" srcId="{2686ABC1-CE79-45FA-B398-3569682328FB}" destId="{DC0CD916-B55C-44D0-8FC7-4CCB347B12F4}" srcOrd="0" destOrd="0" parTransId="{C6D7BAFB-D177-47D4-88AC-6EC7327B528B}" sibTransId="{AA275882-4121-4583-9D9A-DFA6B5AEC559}"/>
    <dgm:cxn modelId="{8CE75646-94B4-45B7-A8E5-191BD99DE62B}" srcId="{DA5C14D9-2FF4-4ADD-BEA4-CBD94945523C}" destId="{37532AAE-AC4E-489E-B009-692DFB2153DF}" srcOrd="0" destOrd="0" parTransId="{F8F8822C-F0D2-4FA9-8C25-071E7D9960CD}" sibTransId="{E2989574-313E-42BE-9BAF-516FC30BEC6C}"/>
    <dgm:cxn modelId="{EA1EDA4B-2AA3-1A4E-A2FD-7AACC82EA9EA}" type="presOf" srcId="{2686ABC1-CE79-45FA-B398-3569682328FB}" destId="{2F33CEDC-B263-C64D-B332-D17C4C37D6BE}" srcOrd="0" destOrd="0" presId="urn:microsoft.com/office/officeart/2005/8/layout/vList2"/>
    <dgm:cxn modelId="{CC64226C-F0DA-4921-A22B-7577F6D6FCD4}" srcId="{081E1500-E2BE-44D0-B30F-09ADF3E4B350}" destId="{6724E260-A2A7-4928-9299-000F97BF5A5C}" srcOrd="0" destOrd="0" parTransId="{42B1B79A-9990-454D-800A-84576A4964D1}" sibTransId="{528A4CF4-26E4-40C4-A76F-1E5308F6966B}"/>
    <dgm:cxn modelId="{1CE84F94-2F63-FE46-A8CB-5637817AD9FA}" type="presOf" srcId="{18F0AF0A-D9EE-4D6B-BAEF-BD3C258DD2C4}" destId="{D595B480-8D50-2D4C-A276-B37F83E33E3B}" srcOrd="0" destOrd="0" presId="urn:microsoft.com/office/officeart/2005/8/layout/vList2"/>
    <dgm:cxn modelId="{014263A2-B4E5-4A48-B63C-75486552EAC9}" type="presOf" srcId="{081E1500-E2BE-44D0-B30F-09ADF3E4B350}" destId="{221E1338-4C5F-E94F-8CF7-B0947B1A79AF}" srcOrd="0" destOrd="0" presId="urn:microsoft.com/office/officeart/2005/8/layout/vList2"/>
    <dgm:cxn modelId="{E3C5F1A9-146F-4C41-BFD2-3071D4522CF7}" srcId="{DA5C14D9-2FF4-4ADD-BEA4-CBD94945523C}" destId="{18F0AF0A-D9EE-4D6B-BAEF-BD3C258DD2C4}" srcOrd="1" destOrd="0" parTransId="{A5DE2177-56CB-4303-8229-D47BC4942270}" sibTransId="{76E79932-2A4C-4F90-9274-A286B856F8C6}"/>
    <dgm:cxn modelId="{8B8C6FAA-1055-40D6-BFFE-5DC0CE11A663}" srcId="{37532AAE-AC4E-489E-B009-692DFB2153DF}" destId="{1BB3ED11-A858-4B4B-9D13-1835867B7665}" srcOrd="0" destOrd="0" parTransId="{DB7A6D8F-80B9-47BC-BA1A-DA3CA10371B7}" sibTransId="{CD2637EE-EFAB-4CDC-A89A-EC5203AF6809}"/>
    <dgm:cxn modelId="{B48BD2B3-481E-1142-814F-7CF65BF4F389}" type="presOf" srcId="{37532AAE-AC4E-489E-B009-692DFB2153DF}" destId="{A1799A79-472F-B44F-8EF1-DCFA67455500}" srcOrd="0" destOrd="0" presId="urn:microsoft.com/office/officeart/2005/8/layout/vList2"/>
    <dgm:cxn modelId="{B5D862C1-3ED1-49B4-B06D-E8DA4BEB562C}" srcId="{DA5C14D9-2FF4-4ADD-BEA4-CBD94945523C}" destId="{081E1500-E2BE-44D0-B30F-09ADF3E4B350}" srcOrd="2" destOrd="0" parTransId="{3F84270C-A300-4700-A131-4E2099D226A7}" sibTransId="{3FAF586B-A3BB-404F-8254-5C570703BFBE}"/>
    <dgm:cxn modelId="{9EDA18DF-9705-4F24-BD0A-5B2D34F8AB45}" srcId="{DA5C14D9-2FF4-4ADD-BEA4-CBD94945523C}" destId="{2686ABC1-CE79-45FA-B398-3569682328FB}" srcOrd="3" destOrd="0" parTransId="{568F261A-18C9-4F71-AA30-F5FFC0616B9A}" sibTransId="{1DF3AF92-7ED8-440B-BD94-CE83875DBDDA}"/>
    <dgm:cxn modelId="{285701E6-77D0-4789-A670-EDBF6667AD56}" srcId="{18F0AF0A-D9EE-4D6B-BAEF-BD3C258DD2C4}" destId="{98F1E112-2C8F-4314-A58E-119F275C0F1C}" srcOrd="0" destOrd="0" parTransId="{521BF880-C695-4979-AB8E-E1C1A0AD797D}" sibTransId="{8002D4FB-B05F-4663-932B-57FB17E0CCED}"/>
    <dgm:cxn modelId="{CF1328E8-5A15-B548-A9EE-C44B2A95A53B}" type="presOf" srcId="{1BB3ED11-A858-4B4B-9D13-1835867B7665}" destId="{B7186C8D-040F-8740-85BF-48A1D914E786}" srcOrd="0" destOrd="0" presId="urn:microsoft.com/office/officeart/2005/8/layout/vList2"/>
    <dgm:cxn modelId="{091022FB-2867-2B47-B3C3-88125C481EBB}" type="presOf" srcId="{6724E260-A2A7-4928-9299-000F97BF5A5C}" destId="{64637F6C-B0D1-9649-9D39-673E7C6D8CD7}" srcOrd="0" destOrd="0" presId="urn:microsoft.com/office/officeart/2005/8/layout/vList2"/>
    <dgm:cxn modelId="{9B018784-C5DF-6845-96B3-65C037EB291E}" type="presParOf" srcId="{7B10D379-0AB6-914C-BB44-67EE004E3BDD}" destId="{A1799A79-472F-B44F-8EF1-DCFA67455500}" srcOrd="0" destOrd="0" presId="urn:microsoft.com/office/officeart/2005/8/layout/vList2"/>
    <dgm:cxn modelId="{0356ABBF-09B1-DB49-A62B-A3B5D57D5754}" type="presParOf" srcId="{7B10D379-0AB6-914C-BB44-67EE004E3BDD}" destId="{B7186C8D-040F-8740-85BF-48A1D914E786}" srcOrd="1" destOrd="0" presId="urn:microsoft.com/office/officeart/2005/8/layout/vList2"/>
    <dgm:cxn modelId="{F15131A9-CDA4-4A40-92C7-C5BC1AECA8FC}" type="presParOf" srcId="{7B10D379-0AB6-914C-BB44-67EE004E3BDD}" destId="{D595B480-8D50-2D4C-A276-B37F83E33E3B}" srcOrd="2" destOrd="0" presId="urn:microsoft.com/office/officeart/2005/8/layout/vList2"/>
    <dgm:cxn modelId="{6C2BABC2-9FC4-B241-A8EF-3A7D96101E3E}" type="presParOf" srcId="{7B10D379-0AB6-914C-BB44-67EE004E3BDD}" destId="{6349E365-B831-7E41-85E8-7C66DEAE931B}" srcOrd="3" destOrd="0" presId="urn:microsoft.com/office/officeart/2005/8/layout/vList2"/>
    <dgm:cxn modelId="{8F4A1558-0308-E340-B8B7-CC1200F7E93B}" type="presParOf" srcId="{7B10D379-0AB6-914C-BB44-67EE004E3BDD}" destId="{221E1338-4C5F-E94F-8CF7-B0947B1A79AF}" srcOrd="4" destOrd="0" presId="urn:microsoft.com/office/officeart/2005/8/layout/vList2"/>
    <dgm:cxn modelId="{E86D2F1F-2F6A-3342-9717-9CB92AFDCCF9}" type="presParOf" srcId="{7B10D379-0AB6-914C-BB44-67EE004E3BDD}" destId="{64637F6C-B0D1-9649-9D39-673E7C6D8CD7}" srcOrd="5" destOrd="0" presId="urn:microsoft.com/office/officeart/2005/8/layout/vList2"/>
    <dgm:cxn modelId="{563D8ED8-4584-CB44-A8A8-71E92C92CE24}" type="presParOf" srcId="{7B10D379-0AB6-914C-BB44-67EE004E3BDD}" destId="{2F33CEDC-B263-C64D-B332-D17C4C37D6BE}" srcOrd="6" destOrd="0" presId="urn:microsoft.com/office/officeart/2005/8/layout/vList2"/>
    <dgm:cxn modelId="{94814EC1-2B8A-EB45-AF83-A12A390D1A83}" type="presParOf" srcId="{7B10D379-0AB6-914C-BB44-67EE004E3BDD}" destId="{A64998A0-98B4-B946-8AA0-3C844444777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C14D9-2FF4-4ADD-BEA4-CBD9494552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32AAE-AC4E-489E-B009-692DFB2153DF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Cover Page​</a:t>
          </a:r>
          <a:endParaRPr lang="en-US" dirty="0">
            <a:latin typeface="Calibri"/>
            <a:cs typeface="Calibri"/>
          </a:endParaRPr>
        </a:p>
      </dgm:t>
    </dgm:pt>
    <dgm:pt modelId="{F8F8822C-F0D2-4FA9-8C25-071E7D9960CD}" type="parTrans" cxnId="{8CE75646-94B4-45B7-A8E5-191BD99DE62B}">
      <dgm:prSet/>
      <dgm:spPr/>
      <dgm:t>
        <a:bodyPr/>
        <a:lstStyle/>
        <a:p>
          <a:endParaRPr lang="en-US"/>
        </a:p>
      </dgm:t>
    </dgm:pt>
    <dgm:pt modelId="{E2989574-313E-42BE-9BAF-516FC30BEC6C}" type="sibTrans" cxnId="{8CE75646-94B4-45B7-A8E5-191BD99DE62B}">
      <dgm:prSet/>
      <dgm:spPr/>
      <dgm:t>
        <a:bodyPr/>
        <a:lstStyle/>
        <a:p>
          <a:endParaRPr lang="en-US"/>
        </a:p>
      </dgm:t>
    </dgm:pt>
    <dgm:pt modelId="{1BB3ED11-A858-4B4B-9D13-1835867B7665}">
      <dgm:prSet/>
      <dgm:spPr/>
      <dgm:t>
        <a:bodyPr/>
        <a:lstStyle/>
        <a:p>
          <a:pPr rtl="0"/>
          <a:r>
            <a:rPr lang="en-US" b="0" i="0" dirty="0">
              <a:latin typeface="Calibri"/>
              <a:cs typeface="Calibri"/>
            </a:rPr>
            <a:t>This page includes overview of the Beef and Resources​</a:t>
          </a:r>
          <a:endParaRPr lang="en-US" dirty="0">
            <a:latin typeface="Calibri"/>
            <a:cs typeface="Calibri"/>
          </a:endParaRPr>
        </a:p>
      </dgm:t>
    </dgm:pt>
    <dgm:pt modelId="{DB7A6D8F-80B9-47BC-BA1A-DA3CA10371B7}" type="parTrans" cxnId="{8B8C6FAA-1055-40D6-BFFE-5DC0CE11A663}">
      <dgm:prSet/>
      <dgm:spPr/>
      <dgm:t>
        <a:bodyPr/>
        <a:lstStyle/>
        <a:p>
          <a:endParaRPr lang="en-US"/>
        </a:p>
      </dgm:t>
    </dgm:pt>
    <dgm:pt modelId="{CD2637EE-EFAB-4CDC-A89A-EC5203AF6809}" type="sibTrans" cxnId="{8B8C6FAA-1055-40D6-BFFE-5DC0CE11A663}">
      <dgm:prSet/>
      <dgm:spPr/>
      <dgm:t>
        <a:bodyPr/>
        <a:lstStyle/>
        <a:p>
          <a:endParaRPr lang="en-US"/>
        </a:p>
      </dgm:t>
    </dgm:pt>
    <dgm:pt modelId="{18F0AF0A-D9EE-4D6B-BAEF-BD3C258DD2C4}">
      <dgm:prSet/>
      <dgm:spPr/>
      <dgm:t>
        <a:bodyPr/>
        <a:lstStyle/>
        <a:p>
          <a:pPr rtl="0"/>
          <a:r>
            <a:rPr lang="en-US" b="0" i="0" dirty="0">
              <a:latin typeface="Calibri"/>
              <a:cs typeface="Calibri"/>
            </a:rPr>
            <a:t>Market and Harvest Trends​</a:t>
          </a:r>
          <a:endParaRPr lang="en-US" dirty="0">
            <a:latin typeface="Calibri"/>
            <a:cs typeface="Calibri"/>
          </a:endParaRPr>
        </a:p>
      </dgm:t>
    </dgm:pt>
    <dgm:pt modelId="{A5DE2177-56CB-4303-8229-D47BC4942270}" type="parTrans" cxnId="{E3C5F1A9-146F-4C41-BFD2-3071D4522CF7}">
      <dgm:prSet/>
      <dgm:spPr/>
      <dgm:t>
        <a:bodyPr/>
        <a:lstStyle/>
        <a:p>
          <a:endParaRPr lang="en-US"/>
        </a:p>
      </dgm:t>
    </dgm:pt>
    <dgm:pt modelId="{76E79932-2A4C-4F90-9274-A286B856F8C6}" type="sibTrans" cxnId="{E3C5F1A9-146F-4C41-BFD2-3071D4522CF7}">
      <dgm:prSet/>
      <dgm:spPr/>
      <dgm:t>
        <a:bodyPr/>
        <a:lstStyle/>
        <a:p>
          <a:endParaRPr lang="en-US"/>
        </a:p>
      </dgm:t>
    </dgm:pt>
    <dgm:pt modelId="{98F1E112-2C8F-4314-A58E-119F275C0F1C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It includes information on Production, sales, price etc.,​</a:t>
          </a:r>
          <a:endParaRPr lang="en-US" dirty="0">
            <a:latin typeface="Calibri"/>
            <a:cs typeface="Calibri"/>
          </a:endParaRPr>
        </a:p>
      </dgm:t>
    </dgm:pt>
    <dgm:pt modelId="{521BF880-C695-4979-AB8E-E1C1A0AD797D}" type="parTrans" cxnId="{285701E6-77D0-4789-A670-EDBF6667AD56}">
      <dgm:prSet/>
      <dgm:spPr/>
      <dgm:t>
        <a:bodyPr/>
        <a:lstStyle/>
        <a:p>
          <a:endParaRPr lang="en-US"/>
        </a:p>
      </dgm:t>
    </dgm:pt>
    <dgm:pt modelId="{8002D4FB-B05F-4663-932B-57FB17E0CCED}" type="sibTrans" cxnId="{285701E6-77D0-4789-A670-EDBF6667AD56}">
      <dgm:prSet/>
      <dgm:spPr/>
      <dgm:t>
        <a:bodyPr/>
        <a:lstStyle/>
        <a:p>
          <a:endParaRPr lang="en-US"/>
        </a:p>
      </dgm:t>
    </dgm:pt>
    <dgm:pt modelId="{081E1500-E2BE-44D0-B30F-09ADF3E4B350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Market Consumption Profile​</a:t>
          </a:r>
          <a:endParaRPr lang="en-US" dirty="0">
            <a:latin typeface="Calibri"/>
            <a:cs typeface="Calibri"/>
          </a:endParaRPr>
        </a:p>
      </dgm:t>
    </dgm:pt>
    <dgm:pt modelId="{3F84270C-A300-4700-A131-4E2099D226A7}" type="parTrans" cxnId="{B5D862C1-3ED1-49B4-B06D-E8DA4BEB562C}">
      <dgm:prSet/>
      <dgm:spPr/>
      <dgm:t>
        <a:bodyPr/>
        <a:lstStyle/>
        <a:p>
          <a:endParaRPr lang="en-US"/>
        </a:p>
      </dgm:t>
    </dgm:pt>
    <dgm:pt modelId="{3FAF586B-A3BB-404F-8254-5C570703BFBE}" type="sibTrans" cxnId="{B5D862C1-3ED1-49B4-B06D-E8DA4BEB562C}">
      <dgm:prSet/>
      <dgm:spPr/>
      <dgm:t>
        <a:bodyPr/>
        <a:lstStyle/>
        <a:p>
          <a:endParaRPr lang="en-US"/>
        </a:p>
      </dgm:t>
    </dgm:pt>
    <dgm:pt modelId="{6724E260-A2A7-4928-9299-000F97BF5A5C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It has yearly beef expenditure, changes and comparison with national average​</a:t>
          </a:r>
          <a:endParaRPr lang="en-US" dirty="0">
            <a:latin typeface="Calibri"/>
            <a:cs typeface="Calibri"/>
          </a:endParaRPr>
        </a:p>
      </dgm:t>
    </dgm:pt>
    <dgm:pt modelId="{42B1B79A-9990-454D-800A-84576A4964D1}" type="parTrans" cxnId="{CC64226C-F0DA-4921-A22B-7577F6D6FCD4}">
      <dgm:prSet/>
      <dgm:spPr/>
      <dgm:t>
        <a:bodyPr/>
        <a:lstStyle/>
        <a:p>
          <a:endParaRPr lang="en-US"/>
        </a:p>
      </dgm:t>
    </dgm:pt>
    <dgm:pt modelId="{528A4CF4-26E4-40C4-A76F-1E5308F6966B}" type="sibTrans" cxnId="{CC64226C-F0DA-4921-A22B-7577F6D6FCD4}">
      <dgm:prSet/>
      <dgm:spPr/>
      <dgm:t>
        <a:bodyPr/>
        <a:lstStyle/>
        <a:p>
          <a:endParaRPr lang="en-US"/>
        </a:p>
      </dgm:t>
    </dgm:pt>
    <dgm:pt modelId="{2686ABC1-CE79-45FA-B398-3569682328FB}">
      <dgm:prSet/>
      <dgm:spPr/>
      <dgm:t>
        <a:bodyPr/>
        <a:lstStyle/>
        <a:p>
          <a:r>
            <a:rPr lang="en-US" b="0" i="0" dirty="0">
              <a:latin typeface="Calibri"/>
              <a:cs typeface="Calibri"/>
            </a:rPr>
            <a:t>Demographic Profile​</a:t>
          </a:r>
          <a:endParaRPr lang="en-US" dirty="0">
            <a:latin typeface="Calibri"/>
            <a:cs typeface="Calibri"/>
          </a:endParaRPr>
        </a:p>
      </dgm:t>
    </dgm:pt>
    <dgm:pt modelId="{568F261A-18C9-4F71-AA30-F5FFC0616B9A}" type="parTrans" cxnId="{9EDA18DF-9705-4F24-BD0A-5B2D34F8AB45}">
      <dgm:prSet/>
      <dgm:spPr/>
      <dgm:t>
        <a:bodyPr/>
        <a:lstStyle/>
        <a:p>
          <a:endParaRPr lang="en-US"/>
        </a:p>
      </dgm:t>
    </dgm:pt>
    <dgm:pt modelId="{1DF3AF92-7ED8-440B-BD94-CE83875DBDDA}" type="sibTrans" cxnId="{9EDA18DF-9705-4F24-BD0A-5B2D34F8AB45}">
      <dgm:prSet/>
      <dgm:spPr/>
      <dgm:t>
        <a:bodyPr/>
        <a:lstStyle/>
        <a:p>
          <a:endParaRPr lang="en-US"/>
        </a:p>
      </dgm:t>
    </dgm:pt>
    <dgm:pt modelId="{DC0CD916-B55C-44D0-8FC7-4CCB347B12F4}">
      <dgm:prSet/>
      <dgm:spPr/>
      <dgm:t>
        <a:bodyPr/>
        <a:lstStyle/>
        <a:p>
          <a:pPr rtl="0"/>
          <a:r>
            <a:rPr lang="en-US" b="0" i="0" dirty="0">
              <a:latin typeface="Calibri"/>
              <a:cs typeface="Calibri"/>
            </a:rPr>
            <a:t>It has demographics information like population, race, monthly precipitation info of Iowa, National Level Local Food Market Locations and statewide agricultural export percentages</a:t>
          </a:r>
          <a:endParaRPr lang="en-US" dirty="0">
            <a:latin typeface="Calibri"/>
            <a:cs typeface="Calibri"/>
          </a:endParaRPr>
        </a:p>
      </dgm:t>
    </dgm:pt>
    <dgm:pt modelId="{C6D7BAFB-D177-47D4-88AC-6EC7327B528B}" type="parTrans" cxnId="{1AA3CA60-3492-4BA0-98E5-9BE4CCCE3040}">
      <dgm:prSet/>
      <dgm:spPr/>
      <dgm:t>
        <a:bodyPr/>
        <a:lstStyle/>
        <a:p>
          <a:endParaRPr lang="en-US"/>
        </a:p>
      </dgm:t>
    </dgm:pt>
    <dgm:pt modelId="{AA275882-4121-4583-9D9A-DFA6B5AEC559}" type="sibTrans" cxnId="{1AA3CA60-3492-4BA0-98E5-9BE4CCCE3040}">
      <dgm:prSet/>
      <dgm:spPr/>
      <dgm:t>
        <a:bodyPr/>
        <a:lstStyle/>
        <a:p>
          <a:endParaRPr lang="en-US"/>
        </a:p>
      </dgm:t>
    </dgm:pt>
    <dgm:pt modelId="{7B10D379-0AB6-914C-BB44-67EE004E3BDD}" type="pres">
      <dgm:prSet presAssocID="{DA5C14D9-2FF4-4ADD-BEA4-CBD94945523C}" presName="linear" presStyleCnt="0">
        <dgm:presLayoutVars>
          <dgm:animLvl val="lvl"/>
          <dgm:resizeHandles val="exact"/>
        </dgm:presLayoutVars>
      </dgm:prSet>
      <dgm:spPr/>
    </dgm:pt>
    <dgm:pt modelId="{A1799A79-472F-B44F-8EF1-DCFA67455500}" type="pres">
      <dgm:prSet presAssocID="{37532AAE-AC4E-489E-B009-692DFB2153DF}" presName="parentText" presStyleLbl="node1" presStyleIdx="0" presStyleCnt="4" custLinFactNeighborY="-7134">
        <dgm:presLayoutVars>
          <dgm:chMax val="0"/>
          <dgm:bulletEnabled val="1"/>
        </dgm:presLayoutVars>
      </dgm:prSet>
      <dgm:spPr/>
    </dgm:pt>
    <dgm:pt modelId="{B7186C8D-040F-8740-85BF-48A1D914E786}" type="pres">
      <dgm:prSet presAssocID="{37532AAE-AC4E-489E-B009-692DFB2153DF}" presName="childText" presStyleLbl="revTx" presStyleIdx="0" presStyleCnt="4">
        <dgm:presLayoutVars>
          <dgm:bulletEnabled val="1"/>
        </dgm:presLayoutVars>
      </dgm:prSet>
      <dgm:spPr/>
    </dgm:pt>
    <dgm:pt modelId="{D595B480-8D50-2D4C-A276-B37F83E33E3B}" type="pres">
      <dgm:prSet presAssocID="{18F0AF0A-D9EE-4D6B-BAEF-BD3C258DD2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49E365-B831-7E41-85E8-7C66DEAE931B}" type="pres">
      <dgm:prSet presAssocID="{18F0AF0A-D9EE-4D6B-BAEF-BD3C258DD2C4}" presName="childText" presStyleLbl="revTx" presStyleIdx="1" presStyleCnt="4">
        <dgm:presLayoutVars>
          <dgm:bulletEnabled val="1"/>
        </dgm:presLayoutVars>
      </dgm:prSet>
      <dgm:spPr/>
    </dgm:pt>
    <dgm:pt modelId="{221E1338-4C5F-E94F-8CF7-B0947B1A79AF}" type="pres">
      <dgm:prSet presAssocID="{081E1500-E2BE-44D0-B30F-09ADF3E4B3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637F6C-B0D1-9649-9D39-673E7C6D8CD7}" type="pres">
      <dgm:prSet presAssocID="{081E1500-E2BE-44D0-B30F-09ADF3E4B350}" presName="childText" presStyleLbl="revTx" presStyleIdx="2" presStyleCnt="4">
        <dgm:presLayoutVars>
          <dgm:bulletEnabled val="1"/>
        </dgm:presLayoutVars>
      </dgm:prSet>
      <dgm:spPr/>
    </dgm:pt>
    <dgm:pt modelId="{2F33CEDC-B263-C64D-B332-D17C4C37D6BE}" type="pres">
      <dgm:prSet presAssocID="{2686ABC1-CE79-45FA-B398-3569682328F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4998A0-98B4-B946-8AA0-3C8444447774}" type="pres">
      <dgm:prSet presAssocID="{2686ABC1-CE79-45FA-B398-3569682328F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D2BB010-2D3E-0847-BAD2-7A2F15E7B9CE}" type="presOf" srcId="{DA5C14D9-2FF4-4ADD-BEA4-CBD94945523C}" destId="{7B10D379-0AB6-914C-BB44-67EE004E3BDD}" srcOrd="0" destOrd="0" presId="urn:microsoft.com/office/officeart/2005/8/layout/vList2"/>
    <dgm:cxn modelId="{6F317D25-ED1C-4242-98DE-4025A70CA9F1}" type="presOf" srcId="{98F1E112-2C8F-4314-A58E-119F275C0F1C}" destId="{6349E365-B831-7E41-85E8-7C66DEAE931B}" srcOrd="0" destOrd="0" presId="urn:microsoft.com/office/officeart/2005/8/layout/vList2"/>
    <dgm:cxn modelId="{933BC55C-1AE9-A046-A93C-3B8244452D44}" type="presOf" srcId="{DC0CD916-B55C-44D0-8FC7-4CCB347B12F4}" destId="{A64998A0-98B4-B946-8AA0-3C8444447774}" srcOrd="0" destOrd="0" presId="urn:microsoft.com/office/officeart/2005/8/layout/vList2"/>
    <dgm:cxn modelId="{1AA3CA60-3492-4BA0-98E5-9BE4CCCE3040}" srcId="{2686ABC1-CE79-45FA-B398-3569682328FB}" destId="{DC0CD916-B55C-44D0-8FC7-4CCB347B12F4}" srcOrd="0" destOrd="0" parTransId="{C6D7BAFB-D177-47D4-88AC-6EC7327B528B}" sibTransId="{AA275882-4121-4583-9D9A-DFA6B5AEC559}"/>
    <dgm:cxn modelId="{8CE75646-94B4-45B7-A8E5-191BD99DE62B}" srcId="{DA5C14D9-2FF4-4ADD-BEA4-CBD94945523C}" destId="{37532AAE-AC4E-489E-B009-692DFB2153DF}" srcOrd="0" destOrd="0" parTransId="{F8F8822C-F0D2-4FA9-8C25-071E7D9960CD}" sibTransId="{E2989574-313E-42BE-9BAF-516FC30BEC6C}"/>
    <dgm:cxn modelId="{EA1EDA4B-2AA3-1A4E-A2FD-7AACC82EA9EA}" type="presOf" srcId="{2686ABC1-CE79-45FA-B398-3569682328FB}" destId="{2F33CEDC-B263-C64D-B332-D17C4C37D6BE}" srcOrd="0" destOrd="0" presId="urn:microsoft.com/office/officeart/2005/8/layout/vList2"/>
    <dgm:cxn modelId="{CC64226C-F0DA-4921-A22B-7577F6D6FCD4}" srcId="{081E1500-E2BE-44D0-B30F-09ADF3E4B350}" destId="{6724E260-A2A7-4928-9299-000F97BF5A5C}" srcOrd="0" destOrd="0" parTransId="{42B1B79A-9990-454D-800A-84576A4964D1}" sibTransId="{528A4CF4-26E4-40C4-A76F-1E5308F6966B}"/>
    <dgm:cxn modelId="{1CE84F94-2F63-FE46-A8CB-5637817AD9FA}" type="presOf" srcId="{18F0AF0A-D9EE-4D6B-BAEF-BD3C258DD2C4}" destId="{D595B480-8D50-2D4C-A276-B37F83E33E3B}" srcOrd="0" destOrd="0" presId="urn:microsoft.com/office/officeart/2005/8/layout/vList2"/>
    <dgm:cxn modelId="{014263A2-B4E5-4A48-B63C-75486552EAC9}" type="presOf" srcId="{081E1500-E2BE-44D0-B30F-09ADF3E4B350}" destId="{221E1338-4C5F-E94F-8CF7-B0947B1A79AF}" srcOrd="0" destOrd="0" presId="urn:microsoft.com/office/officeart/2005/8/layout/vList2"/>
    <dgm:cxn modelId="{E3C5F1A9-146F-4C41-BFD2-3071D4522CF7}" srcId="{DA5C14D9-2FF4-4ADD-BEA4-CBD94945523C}" destId="{18F0AF0A-D9EE-4D6B-BAEF-BD3C258DD2C4}" srcOrd="1" destOrd="0" parTransId="{A5DE2177-56CB-4303-8229-D47BC4942270}" sibTransId="{76E79932-2A4C-4F90-9274-A286B856F8C6}"/>
    <dgm:cxn modelId="{8B8C6FAA-1055-40D6-BFFE-5DC0CE11A663}" srcId="{37532AAE-AC4E-489E-B009-692DFB2153DF}" destId="{1BB3ED11-A858-4B4B-9D13-1835867B7665}" srcOrd="0" destOrd="0" parTransId="{DB7A6D8F-80B9-47BC-BA1A-DA3CA10371B7}" sibTransId="{CD2637EE-EFAB-4CDC-A89A-EC5203AF6809}"/>
    <dgm:cxn modelId="{B48BD2B3-481E-1142-814F-7CF65BF4F389}" type="presOf" srcId="{37532AAE-AC4E-489E-B009-692DFB2153DF}" destId="{A1799A79-472F-B44F-8EF1-DCFA67455500}" srcOrd="0" destOrd="0" presId="urn:microsoft.com/office/officeart/2005/8/layout/vList2"/>
    <dgm:cxn modelId="{B5D862C1-3ED1-49B4-B06D-E8DA4BEB562C}" srcId="{DA5C14D9-2FF4-4ADD-BEA4-CBD94945523C}" destId="{081E1500-E2BE-44D0-B30F-09ADF3E4B350}" srcOrd="2" destOrd="0" parTransId="{3F84270C-A300-4700-A131-4E2099D226A7}" sibTransId="{3FAF586B-A3BB-404F-8254-5C570703BFBE}"/>
    <dgm:cxn modelId="{9EDA18DF-9705-4F24-BD0A-5B2D34F8AB45}" srcId="{DA5C14D9-2FF4-4ADD-BEA4-CBD94945523C}" destId="{2686ABC1-CE79-45FA-B398-3569682328FB}" srcOrd="3" destOrd="0" parTransId="{568F261A-18C9-4F71-AA30-F5FFC0616B9A}" sibTransId="{1DF3AF92-7ED8-440B-BD94-CE83875DBDDA}"/>
    <dgm:cxn modelId="{285701E6-77D0-4789-A670-EDBF6667AD56}" srcId="{18F0AF0A-D9EE-4D6B-BAEF-BD3C258DD2C4}" destId="{98F1E112-2C8F-4314-A58E-119F275C0F1C}" srcOrd="0" destOrd="0" parTransId="{521BF880-C695-4979-AB8E-E1C1A0AD797D}" sibTransId="{8002D4FB-B05F-4663-932B-57FB17E0CCED}"/>
    <dgm:cxn modelId="{CF1328E8-5A15-B548-A9EE-C44B2A95A53B}" type="presOf" srcId="{1BB3ED11-A858-4B4B-9D13-1835867B7665}" destId="{B7186C8D-040F-8740-85BF-48A1D914E786}" srcOrd="0" destOrd="0" presId="urn:microsoft.com/office/officeart/2005/8/layout/vList2"/>
    <dgm:cxn modelId="{091022FB-2867-2B47-B3C3-88125C481EBB}" type="presOf" srcId="{6724E260-A2A7-4928-9299-000F97BF5A5C}" destId="{64637F6C-B0D1-9649-9D39-673E7C6D8CD7}" srcOrd="0" destOrd="0" presId="urn:microsoft.com/office/officeart/2005/8/layout/vList2"/>
    <dgm:cxn modelId="{9B018784-C5DF-6845-96B3-65C037EB291E}" type="presParOf" srcId="{7B10D379-0AB6-914C-BB44-67EE004E3BDD}" destId="{A1799A79-472F-B44F-8EF1-DCFA67455500}" srcOrd="0" destOrd="0" presId="urn:microsoft.com/office/officeart/2005/8/layout/vList2"/>
    <dgm:cxn modelId="{0356ABBF-09B1-DB49-A62B-A3B5D57D5754}" type="presParOf" srcId="{7B10D379-0AB6-914C-BB44-67EE004E3BDD}" destId="{B7186C8D-040F-8740-85BF-48A1D914E786}" srcOrd="1" destOrd="0" presId="urn:microsoft.com/office/officeart/2005/8/layout/vList2"/>
    <dgm:cxn modelId="{F15131A9-CDA4-4A40-92C7-C5BC1AECA8FC}" type="presParOf" srcId="{7B10D379-0AB6-914C-BB44-67EE004E3BDD}" destId="{D595B480-8D50-2D4C-A276-B37F83E33E3B}" srcOrd="2" destOrd="0" presId="urn:microsoft.com/office/officeart/2005/8/layout/vList2"/>
    <dgm:cxn modelId="{6C2BABC2-9FC4-B241-A8EF-3A7D96101E3E}" type="presParOf" srcId="{7B10D379-0AB6-914C-BB44-67EE004E3BDD}" destId="{6349E365-B831-7E41-85E8-7C66DEAE931B}" srcOrd="3" destOrd="0" presId="urn:microsoft.com/office/officeart/2005/8/layout/vList2"/>
    <dgm:cxn modelId="{8F4A1558-0308-E340-B8B7-CC1200F7E93B}" type="presParOf" srcId="{7B10D379-0AB6-914C-BB44-67EE004E3BDD}" destId="{221E1338-4C5F-E94F-8CF7-B0947B1A79AF}" srcOrd="4" destOrd="0" presId="urn:microsoft.com/office/officeart/2005/8/layout/vList2"/>
    <dgm:cxn modelId="{E86D2F1F-2F6A-3342-9717-9CB92AFDCCF9}" type="presParOf" srcId="{7B10D379-0AB6-914C-BB44-67EE004E3BDD}" destId="{64637F6C-B0D1-9649-9D39-673E7C6D8CD7}" srcOrd="5" destOrd="0" presId="urn:microsoft.com/office/officeart/2005/8/layout/vList2"/>
    <dgm:cxn modelId="{563D8ED8-4584-CB44-A8A8-71E92C92CE24}" type="presParOf" srcId="{7B10D379-0AB6-914C-BB44-67EE004E3BDD}" destId="{2F33CEDC-B263-C64D-B332-D17C4C37D6BE}" srcOrd="6" destOrd="0" presId="urn:microsoft.com/office/officeart/2005/8/layout/vList2"/>
    <dgm:cxn modelId="{94814EC1-2B8A-EB45-AF83-A12A390D1A83}" type="presParOf" srcId="{7B10D379-0AB6-914C-BB44-67EE004E3BDD}" destId="{A64998A0-98B4-B946-8AA0-3C844444777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9A79-472F-B44F-8EF1-DCFA67455500}">
      <dsp:nvSpPr>
        <dsp:cNvPr id="0" name=""/>
        <dsp:cNvSpPr/>
      </dsp:nvSpPr>
      <dsp:spPr>
        <a:xfrm>
          <a:off x="0" y="7000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Cover Page​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30417"/>
        <a:ext cx="6050938" cy="432866"/>
      </dsp:txXfrm>
    </dsp:sp>
    <dsp:sp modelId="{B7186C8D-040F-8740-85BF-48A1D914E786}">
      <dsp:nvSpPr>
        <dsp:cNvPr id="0" name=""/>
        <dsp:cNvSpPr/>
      </dsp:nvSpPr>
      <dsp:spPr>
        <a:xfrm>
          <a:off x="0" y="510327"/>
          <a:ext cx="6097772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This page includes overview of the Eggs and Resources​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510327"/>
        <a:ext cx="6097772" cy="331200"/>
      </dsp:txXfrm>
    </dsp:sp>
    <dsp:sp modelId="{D595B480-8D50-2D4C-A276-B37F83E33E3B}">
      <dsp:nvSpPr>
        <dsp:cNvPr id="0" name=""/>
        <dsp:cNvSpPr/>
      </dsp:nvSpPr>
      <dsp:spPr>
        <a:xfrm>
          <a:off x="0" y="841527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Market and Harvest Trends​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864944"/>
        <a:ext cx="6050938" cy="432866"/>
      </dsp:txXfrm>
    </dsp:sp>
    <dsp:sp modelId="{6349E365-B831-7E41-85E8-7C66DEAE931B}">
      <dsp:nvSpPr>
        <dsp:cNvPr id="0" name=""/>
        <dsp:cNvSpPr/>
      </dsp:nvSpPr>
      <dsp:spPr>
        <a:xfrm>
          <a:off x="0" y="1321227"/>
          <a:ext cx="6097772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includes information on Production, sales, price etc.,​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1321227"/>
        <a:ext cx="6097772" cy="331200"/>
      </dsp:txXfrm>
    </dsp:sp>
    <dsp:sp modelId="{221E1338-4C5F-E94F-8CF7-B0947B1A79AF}">
      <dsp:nvSpPr>
        <dsp:cNvPr id="0" name=""/>
        <dsp:cNvSpPr/>
      </dsp:nvSpPr>
      <dsp:spPr>
        <a:xfrm>
          <a:off x="0" y="1652428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Market Consumption Profile​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1675845"/>
        <a:ext cx="6050938" cy="432866"/>
      </dsp:txXfrm>
    </dsp:sp>
    <dsp:sp modelId="{64637F6C-B0D1-9649-9D39-673E7C6D8CD7}">
      <dsp:nvSpPr>
        <dsp:cNvPr id="0" name=""/>
        <dsp:cNvSpPr/>
      </dsp:nvSpPr>
      <dsp:spPr>
        <a:xfrm>
          <a:off x="0" y="2132128"/>
          <a:ext cx="6097772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has yearly egg expenditure, changes and comparison with national average​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2132128"/>
        <a:ext cx="6097772" cy="507150"/>
      </dsp:txXfrm>
    </dsp:sp>
    <dsp:sp modelId="{2F33CEDC-B263-C64D-B332-D17C4C37D6BE}">
      <dsp:nvSpPr>
        <dsp:cNvPr id="0" name=""/>
        <dsp:cNvSpPr/>
      </dsp:nvSpPr>
      <dsp:spPr>
        <a:xfrm>
          <a:off x="0" y="2639278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Demographic Profile – Part 1 &amp; Part 2​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2662695"/>
        <a:ext cx="6050938" cy="432866"/>
      </dsp:txXfrm>
    </dsp:sp>
    <dsp:sp modelId="{A64998A0-98B4-B946-8AA0-3C8444447774}">
      <dsp:nvSpPr>
        <dsp:cNvPr id="0" name=""/>
        <dsp:cNvSpPr/>
      </dsp:nvSpPr>
      <dsp:spPr>
        <a:xfrm>
          <a:off x="0" y="3118978"/>
          <a:ext cx="6097772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has demographics information like population, race, monthly precipitation info of Iowa, National Level Local Food Market Locations and statewide agricultural export percentages</a:t>
          </a:r>
          <a:endParaRPr lang="en-US" sz="1600" kern="1200" dirty="0">
            <a:latin typeface="Calibri"/>
            <a:cs typeface="Calibri"/>
          </a:endParaRPr>
        </a:p>
      </dsp:txBody>
      <dsp:txXfrm>
        <a:off x="0" y="3118978"/>
        <a:ext cx="6097772" cy="72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9A79-472F-B44F-8EF1-DCFA67455500}">
      <dsp:nvSpPr>
        <dsp:cNvPr id="0" name=""/>
        <dsp:cNvSpPr/>
      </dsp:nvSpPr>
      <dsp:spPr>
        <a:xfrm>
          <a:off x="0" y="7000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Cover Page​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30417"/>
        <a:ext cx="6050938" cy="432866"/>
      </dsp:txXfrm>
    </dsp:sp>
    <dsp:sp modelId="{B7186C8D-040F-8740-85BF-48A1D914E786}">
      <dsp:nvSpPr>
        <dsp:cNvPr id="0" name=""/>
        <dsp:cNvSpPr/>
      </dsp:nvSpPr>
      <dsp:spPr>
        <a:xfrm>
          <a:off x="0" y="510327"/>
          <a:ext cx="6097772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This page includes overview of the Beef and Resources​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510327"/>
        <a:ext cx="6097772" cy="331200"/>
      </dsp:txXfrm>
    </dsp:sp>
    <dsp:sp modelId="{D595B480-8D50-2D4C-A276-B37F83E33E3B}">
      <dsp:nvSpPr>
        <dsp:cNvPr id="0" name=""/>
        <dsp:cNvSpPr/>
      </dsp:nvSpPr>
      <dsp:spPr>
        <a:xfrm>
          <a:off x="0" y="841527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Market and Harvest Trends​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864944"/>
        <a:ext cx="6050938" cy="432866"/>
      </dsp:txXfrm>
    </dsp:sp>
    <dsp:sp modelId="{6349E365-B831-7E41-85E8-7C66DEAE931B}">
      <dsp:nvSpPr>
        <dsp:cNvPr id="0" name=""/>
        <dsp:cNvSpPr/>
      </dsp:nvSpPr>
      <dsp:spPr>
        <a:xfrm>
          <a:off x="0" y="1321227"/>
          <a:ext cx="6097772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includes information on Production, sales, price etc.,​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1321227"/>
        <a:ext cx="6097772" cy="331200"/>
      </dsp:txXfrm>
    </dsp:sp>
    <dsp:sp modelId="{221E1338-4C5F-E94F-8CF7-B0947B1A79AF}">
      <dsp:nvSpPr>
        <dsp:cNvPr id="0" name=""/>
        <dsp:cNvSpPr/>
      </dsp:nvSpPr>
      <dsp:spPr>
        <a:xfrm>
          <a:off x="0" y="1652428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Market Consumption Profile​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1675845"/>
        <a:ext cx="6050938" cy="432866"/>
      </dsp:txXfrm>
    </dsp:sp>
    <dsp:sp modelId="{64637F6C-B0D1-9649-9D39-673E7C6D8CD7}">
      <dsp:nvSpPr>
        <dsp:cNvPr id="0" name=""/>
        <dsp:cNvSpPr/>
      </dsp:nvSpPr>
      <dsp:spPr>
        <a:xfrm>
          <a:off x="0" y="2132128"/>
          <a:ext cx="6097772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has yearly beef expenditure, changes and comparison with national average​</a:t>
          </a:r>
          <a:endParaRPr lang="en-US" sz="1600" kern="1200" dirty="0">
            <a:latin typeface="Calibri"/>
            <a:cs typeface="Calibri"/>
          </a:endParaRPr>
        </a:p>
      </dsp:txBody>
      <dsp:txXfrm>
        <a:off x="0" y="2132128"/>
        <a:ext cx="6097772" cy="507150"/>
      </dsp:txXfrm>
    </dsp:sp>
    <dsp:sp modelId="{2F33CEDC-B263-C64D-B332-D17C4C37D6BE}">
      <dsp:nvSpPr>
        <dsp:cNvPr id="0" name=""/>
        <dsp:cNvSpPr/>
      </dsp:nvSpPr>
      <dsp:spPr>
        <a:xfrm>
          <a:off x="0" y="2639278"/>
          <a:ext cx="609777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/>
              <a:cs typeface="Calibri"/>
            </a:rPr>
            <a:t>Demographic Profile​</a:t>
          </a:r>
          <a:endParaRPr lang="en-US" sz="2000" kern="1200" dirty="0">
            <a:latin typeface="Calibri"/>
            <a:cs typeface="Calibri"/>
          </a:endParaRPr>
        </a:p>
      </dsp:txBody>
      <dsp:txXfrm>
        <a:off x="23417" y="2662695"/>
        <a:ext cx="6050938" cy="432866"/>
      </dsp:txXfrm>
    </dsp:sp>
    <dsp:sp modelId="{A64998A0-98B4-B946-8AA0-3C8444447774}">
      <dsp:nvSpPr>
        <dsp:cNvPr id="0" name=""/>
        <dsp:cNvSpPr/>
      </dsp:nvSpPr>
      <dsp:spPr>
        <a:xfrm>
          <a:off x="0" y="3118978"/>
          <a:ext cx="6097772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04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>
              <a:latin typeface="Calibri"/>
              <a:cs typeface="Calibri"/>
            </a:rPr>
            <a:t>It has demographics information like population, race, monthly precipitation info of Iowa, National Level Local Food Market Locations and statewide agricultural export percentages</a:t>
          </a:r>
          <a:endParaRPr lang="en-US" sz="1600" kern="1200" dirty="0">
            <a:latin typeface="Calibri"/>
            <a:cs typeface="Calibri"/>
          </a:endParaRPr>
        </a:p>
      </dsp:txBody>
      <dsp:txXfrm>
        <a:off x="0" y="3118978"/>
        <a:ext cx="6097772" cy="72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E0185-6407-4294-8074-93B5A8944043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D5F85-3CBF-42D3-88BF-65285D936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7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73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2684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7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921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4995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2852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67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9077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6901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53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979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1477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2382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052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82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2839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285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949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908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graph is useful to see what the market trends are for a commodity.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3748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graph is helpful in determining how state commodity expenditures are comparing to the national average.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523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97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Useful to see how much have a commodity makes up food expenditures.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56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110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5075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52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20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92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19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3570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780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563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4107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09115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620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43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1405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0736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687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7977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6481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894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1145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1468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</a:t>
            </a:r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5978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0.jpeg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quickstats.nass.usda.gov/" TargetMode="External"/><Relationship Id="rId5" Type="http://schemas.openxmlformats.org/officeDocument/2006/relationships/hyperlink" Target="https://www.ams.usda.gov/local-food-directories/farmersmarkets" TargetMode="External"/><Relationship Id="rId4" Type="http://schemas.openxmlformats.org/officeDocument/2006/relationships/hyperlink" Target="https://www.noaa.go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0" y="2"/>
            <a:ext cx="12192000" cy="6857999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8102E"/>
              </a:solidFill>
              <a:latin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 flipV="1">
            <a:off x="3419" y="4035043"/>
            <a:ext cx="12192000" cy="90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073975" y="1956879"/>
            <a:ext cx="10003969" cy="1754326"/>
          </a:xfrm>
          <a:prstGeom prst="rect">
            <a:avLst/>
          </a:prstGeom>
          <a:noFill/>
        </p:spPr>
        <p:txBody>
          <a:bodyPr wrap="square" lIns="121920" tIns="60960" rIns="121920" bIns="60960" rtlCol="0" anchor="b" anchorCtr="0">
            <a:spAutoFit/>
          </a:bodyPr>
          <a:lstStyle/>
          <a:p>
            <a:pPr algn="ctr"/>
            <a:r>
              <a:rPr lang="en-US" sz="5300" dirty="0">
                <a:solidFill>
                  <a:schemeClr val="bg1"/>
                </a:solidFill>
                <a:latin typeface="Univers 57 Condensed"/>
                <a:ea typeface="Univers 57 Condensed" charset="0"/>
                <a:cs typeface="Univers 57 Condensed" charset="0"/>
              </a:rPr>
              <a:t>Interactive Commodity reports for </a:t>
            </a:r>
            <a:endParaRPr lang="en-US" dirty="0">
              <a:solidFill>
                <a:schemeClr val="bg1"/>
              </a:solidFill>
              <a:latin typeface="Arial"/>
              <a:ea typeface="Univers 57 Condensed" charset="0"/>
              <a:cs typeface="Arial"/>
            </a:endParaRPr>
          </a:p>
          <a:p>
            <a:pPr algn="ctr"/>
            <a:r>
              <a:rPr lang="en-US" sz="5300" dirty="0">
                <a:solidFill>
                  <a:schemeClr val="bg1"/>
                </a:solidFill>
                <a:latin typeface="Univers 57 Condensed"/>
                <a:ea typeface="Univers 57 Condensed" charset="0"/>
                <a:cs typeface="Univers 57 Condensed" charset="0"/>
              </a:rPr>
              <a:t>Agricultural Marketing(</a:t>
            </a:r>
            <a:r>
              <a:rPr lang="en-US" sz="5300" dirty="0" err="1">
                <a:solidFill>
                  <a:schemeClr val="bg1"/>
                </a:solidFill>
                <a:latin typeface="Univers 57 Condensed"/>
                <a:ea typeface="Univers 57 Condensed" charset="0"/>
                <a:cs typeface="Univers 57 Condensed" charset="0"/>
              </a:rPr>
              <a:t>AgMRC</a:t>
            </a:r>
            <a:r>
              <a:rPr lang="en-US" sz="5300" dirty="0">
                <a:solidFill>
                  <a:schemeClr val="bg1"/>
                </a:solidFill>
                <a:latin typeface="Univers 57 Condensed"/>
                <a:ea typeface="Univers 57 Condensed" charset="0"/>
                <a:cs typeface="Univers 57 Condensed" charset="0"/>
              </a:rPr>
              <a:t>)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6000" y="6294424"/>
            <a:ext cx="3195320" cy="26314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985283" y="4119331"/>
            <a:ext cx="9550400" cy="16858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cs typeface="Arial"/>
              </a:rPr>
              <a:t>Project Advisor: </a:t>
            </a:r>
            <a:r>
              <a:rPr lang="en-US" sz="2400" dirty="0">
                <a:solidFill>
                  <a:schemeClr val="bg1"/>
                </a:solidFill>
                <a:cs typeface="Arial"/>
              </a:rPr>
              <a:t>Rakesh Shah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cs typeface="Arial"/>
              </a:rPr>
              <a:t>Graduate Fellow: </a:t>
            </a:r>
            <a:r>
              <a:rPr lang="en-US" sz="2400" dirty="0">
                <a:solidFill>
                  <a:schemeClr val="bg1"/>
                </a:solidFill>
                <a:cs typeface="Arial"/>
              </a:rPr>
              <a:t>Muskan Tantia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cs typeface="Arial"/>
              </a:rPr>
              <a:t>Interns: </a:t>
            </a:r>
            <a:r>
              <a:rPr lang="en-US" sz="2400" dirty="0">
                <a:solidFill>
                  <a:schemeClr val="bg1"/>
                </a:solidFill>
                <a:cs typeface="Arial"/>
              </a:rPr>
              <a:t>Joel Martin, Maxwell Skinner, Tanishq Jain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00E9F13-5674-6644-2504-D36B2969331D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</a:t>
            </a:fld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1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Map&#10;&#10;Description automatically generated">
            <a:extLst>
              <a:ext uri="{FF2B5EF4-FFF2-40B4-BE49-F238E27FC236}">
                <a16:creationId xmlns:a16="http://schemas.microsoft.com/office/drawing/2014/main" id="{200C3DBD-E9D4-F1B0-894D-98EE09C2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1" y="2212824"/>
            <a:ext cx="2553812" cy="1850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8A6FE117-E092-E368-C7E7-13151355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366" y="2602752"/>
            <a:ext cx="2873082" cy="1074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97F6C96-F8D9-AE47-E4A1-D1B2D028D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060" y="4229555"/>
            <a:ext cx="3629297" cy="2541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7BBE36-AF2B-1E1E-6322-472CE641A500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Analyzing Production trends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5A1A90A-518C-7DA3-6F1A-E5C49EBDB4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D9684B5-2EC4-055B-00F8-C4A9E602F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6781" y="1639717"/>
            <a:ext cx="3069771" cy="2344852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42CB73B-0B1A-EB8A-8944-478C1D78F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099" y="4226720"/>
            <a:ext cx="3073624" cy="24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0539903-5101-3069-1282-A6681E51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148" y="1525599"/>
            <a:ext cx="5668919" cy="490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F26DA-6AA9-BFFF-E265-C82F98A85C5A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Organic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09C1C-88C9-C69A-0F28-8A948099F1E3}"/>
              </a:ext>
            </a:extLst>
          </p:cNvPr>
          <p:cNvSpPr txBox="1"/>
          <p:nvPr/>
        </p:nvSpPr>
        <p:spPr>
          <a:xfrm>
            <a:off x="390066" y="2201122"/>
            <a:ext cx="3829794" cy="263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Organic sales are from USDA Census of Organics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Pennsylvania recorded the highest organic sales worth $104 million for the year 2019 followed by North Carolina worth $81.4 million and Missouri worth $81.12 million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36D59E68-A3FE-220B-14A3-81478AE9C9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5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EACFD8E-AA84-0E9A-21FB-F34EA7140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0" y="2788420"/>
            <a:ext cx="5465843" cy="3494614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EE463C8-51FE-56CD-0E9D-716E34957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634" y="2824705"/>
            <a:ext cx="4784010" cy="34946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CD41EA-F32D-E7F8-9CCB-E350A4BAC4BD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US Total Statistics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05D8FE6-AB15-E91F-CFE8-80A2B74A14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5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teaks on the grill">
            <a:extLst>
              <a:ext uri="{FF2B5EF4-FFF2-40B4-BE49-F238E27FC236}">
                <a16:creationId xmlns:a16="http://schemas.microsoft.com/office/drawing/2014/main" id="{B5D713B4-C4FB-2306-807B-5F81C2B5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" y="2116643"/>
            <a:ext cx="5198417" cy="44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231523-FB28-879C-4D09-63D95C9768EF}"/>
              </a:ext>
            </a:extLst>
          </p:cNvPr>
          <p:cNvSpPr txBox="1"/>
          <p:nvPr/>
        </p:nvSpPr>
        <p:spPr>
          <a:xfrm>
            <a:off x="164842" y="1527845"/>
            <a:ext cx="42933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Beef Commodity Report</a:t>
            </a:r>
            <a:endParaRPr lang="en-US" sz="2000" dirty="0">
              <a:latin typeface="Calibri"/>
              <a:cs typeface="Calibri"/>
            </a:endParaRPr>
          </a:p>
        </p:txBody>
      </p:sp>
      <p:graphicFrame>
        <p:nvGraphicFramePr>
          <p:cNvPr id="36" name="TextBox 7">
            <a:extLst>
              <a:ext uri="{FF2B5EF4-FFF2-40B4-BE49-F238E27FC236}">
                <a16:creationId xmlns:a16="http://schemas.microsoft.com/office/drawing/2014/main" id="{FE07C098-416E-1600-EBEF-C8BD5E3B6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887036"/>
              </p:ext>
            </p:extLst>
          </p:nvPr>
        </p:nvGraphicFramePr>
        <p:xfrm>
          <a:off x="5938840" y="2014760"/>
          <a:ext cx="6097772" cy="387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B1E38C2-42D4-A384-4A37-B175121180B5}"/>
              </a:ext>
            </a:extLst>
          </p:cNvPr>
          <p:cNvSpPr txBox="1"/>
          <p:nvPr/>
        </p:nvSpPr>
        <p:spPr>
          <a:xfrm>
            <a:off x="6465553" y="1528062"/>
            <a:ext cx="42813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What does the Report Include?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7134D-81E2-28F7-F208-59F703D553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5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80331-C77B-3A51-1717-0FDD330BF9E3}"/>
              </a:ext>
            </a:extLst>
          </p:cNvPr>
          <p:cNvSpPr txBox="1"/>
          <p:nvPr/>
        </p:nvSpPr>
        <p:spPr>
          <a:xfrm>
            <a:off x="435423" y="2096245"/>
            <a:ext cx="8058551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fontAlgn="base">
              <a:buFont typeface="Wingdings" pitchFamily="2" charset="2"/>
              <a:buChar char="ü"/>
            </a:pPr>
            <a:r>
              <a:rPr lang="en-US" sz="1600" dirty="0">
                <a:latin typeface="Calibri"/>
                <a:cs typeface="Calibri"/>
              </a:rPr>
              <a:t>National Oceanic and Atmospheric Administration: for state historical weather data Link: </a:t>
            </a:r>
            <a:r>
              <a:rPr lang="en-US" sz="1600" dirty="0">
                <a:latin typeface="Calibri"/>
                <a:cs typeface="Calibri"/>
                <a:hlinkClick r:id="rId4"/>
              </a:rPr>
              <a:t>https://www.noaa.gov/</a:t>
            </a:r>
            <a:endParaRPr lang="en-US" dirty="0">
              <a:cs typeface="Calibri"/>
              <a:hlinkClick r:id="" action="ppaction://noaction"/>
            </a:endParaRPr>
          </a:p>
          <a:p>
            <a:endParaRPr lang="en-US" sz="1600" dirty="0">
              <a:latin typeface="Calibri"/>
              <a:cs typeface="Calibri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sz="1600" dirty="0">
                <a:latin typeface="Calibri"/>
                <a:cs typeface="Calibri"/>
              </a:rPr>
              <a:t>USDA Local Food Directories: for locations of farmer’s markets, food hubs </a:t>
            </a:r>
          </a:p>
          <a:p>
            <a:r>
              <a:rPr lang="en-US" sz="1600" dirty="0">
                <a:latin typeface="Calibri"/>
                <a:cs typeface="Calibri"/>
              </a:rPr>
              <a:t>       Link: </a:t>
            </a:r>
            <a:r>
              <a:rPr lang="en-US" sz="1600" dirty="0">
                <a:latin typeface="Calibri"/>
                <a:cs typeface="Calibri"/>
                <a:hlinkClick r:id="rId5"/>
              </a:rPr>
              <a:t>https://www.ams.usda.gov/local-food-directories/farmersmarkets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/>
                <a:cs typeface="Arial"/>
              </a:rPr>
              <a:t>USDA </a:t>
            </a:r>
            <a:r>
              <a:rPr lang="en-US" sz="1600" dirty="0" err="1">
                <a:latin typeface="Calibri"/>
                <a:cs typeface="Arial"/>
              </a:rPr>
              <a:t>Quickstats</a:t>
            </a:r>
            <a:r>
              <a:rPr lang="en-US" sz="1600" dirty="0">
                <a:latin typeface="Calibri"/>
                <a:cs typeface="Arial"/>
              </a:rPr>
              <a:t>: for survey and census data </a:t>
            </a:r>
          </a:p>
          <a:p>
            <a:r>
              <a:rPr lang="en-US" sz="1600" dirty="0">
                <a:latin typeface="Calibri"/>
                <a:cs typeface="Arial"/>
              </a:rPr>
              <a:t>      Link: </a:t>
            </a:r>
            <a:r>
              <a:rPr lang="en-US" sz="1600" dirty="0">
                <a:latin typeface="Calibri"/>
                <a:cs typeface="Arial"/>
                <a:hlinkClick r:id="rId6"/>
              </a:rPr>
              <a:t>https://quickstats.nass.usda.gov/</a:t>
            </a:r>
            <a:endParaRPr lang="en-US" dirty="0"/>
          </a:p>
          <a:p>
            <a:endParaRPr lang="en-US" sz="1600" dirty="0">
              <a:latin typeface="Calibri"/>
              <a:cs typeface="Arial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latin typeface="Calibri"/>
              <a:cs typeface="Arial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9DBA9-F09C-44E7-712F-AADD2CF7F2A0}"/>
              </a:ext>
            </a:extLst>
          </p:cNvPr>
          <p:cNvSpPr txBox="1"/>
          <p:nvPr/>
        </p:nvSpPr>
        <p:spPr>
          <a:xfrm>
            <a:off x="164842" y="1527845"/>
            <a:ext cx="42933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Data Source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A1C9A4C-7335-98A4-9462-E5B7A9F175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2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lide2" descr="Cover">
            <a:extLst>
              <a:ext uri="{FF2B5EF4-FFF2-40B4-BE49-F238E27FC236}">
                <a16:creationId xmlns:a16="http://schemas.microsoft.com/office/drawing/2014/main" id="{0216EBBC-879A-C7AC-4A40-07BB23B15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7" y="1638145"/>
            <a:ext cx="4991538" cy="49544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906580-87EF-E18B-EC9E-99AF76CBBF99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Arial"/>
              </a:rPr>
              <a:t>Cover Page</a:t>
            </a:r>
            <a:endParaRPr lang="en-US" sz="2000">
              <a:solidFill>
                <a:schemeClr val="bg1"/>
              </a:solidFill>
              <a:latin typeface="Calibri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57690-83CC-2B0F-B412-4649B4958C67}"/>
              </a:ext>
            </a:extLst>
          </p:cNvPr>
          <p:cNvSpPr txBox="1"/>
          <p:nvPr/>
        </p:nvSpPr>
        <p:spPr>
          <a:xfrm>
            <a:off x="390066" y="2201122"/>
            <a:ext cx="478229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Contains primarily USDA census and survey data</a:t>
            </a:r>
            <a:endParaRPr lang="en-US" dirty="0"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Cover gives an overview of the commodity and resources provided by </a:t>
            </a:r>
            <a:r>
              <a:rPr lang="en-US" sz="1600" dirty="0" err="1">
                <a:latin typeface="Calibri"/>
                <a:cs typeface="Calibri"/>
              </a:rPr>
              <a:t>AgMRC</a:t>
            </a: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Map of Area Producers graph features a production heat map by state of cattle in the U.S.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F5D4782-CE6C-2DE8-3545-243D7263C9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40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lide3" descr="Market Trends">
            <a:extLst>
              <a:ext uri="{FF2B5EF4-FFF2-40B4-BE49-F238E27FC236}">
                <a16:creationId xmlns:a16="http://schemas.microsoft.com/office/drawing/2014/main" id="{05ACBDBC-7E47-43F0-EF1A-DF12A85B0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76" y="1553968"/>
            <a:ext cx="4644941" cy="488200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00540A-FE0D-6833-7260-143A36314491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Arial"/>
              </a:rPr>
              <a:t>Market and Harvest Trends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AA30A-909C-D3D6-2C93-770D323B7DF1}"/>
              </a:ext>
            </a:extLst>
          </p:cNvPr>
          <p:cNvSpPr txBox="1"/>
          <p:nvPr/>
        </p:nvSpPr>
        <p:spPr>
          <a:xfrm>
            <a:off x="390066" y="2201122"/>
            <a:ext cx="6460507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National Cattle Statistics</a:t>
            </a:r>
            <a:endParaRPr lang="en-US" dirty="0">
              <a:cs typeface="Arial"/>
            </a:endParaRPr>
          </a:p>
          <a:p>
            <a:pPr marL="1200150" lvl="1" indent="-285750" algn="just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Cattle Production by state (in </a:t>
            </a:r>
            <a:r>
              <a:rPr lang="en-US" sz="1200" dirty="0" err="1">
                <a:latin typeface="Calibri"/>
                <a:cs typeface="Calibri"/>
              </a:rPr>
              <a:t>lbs</a:t>
            </a:r>
            <a:r>
              <a:rPr lang="en-US" sz="1200" dirty="0">
                <a:latin typeface="Calibri"/>
                <a:cs typeface="Calibri"/>
              </a:rPr>
              <a:t>)</a:t>
            </a:r>
          </a:p>
          <a:p>
            <a:pPr marL="1200150" lvl="1" indent="-285750" algn="just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Cattle Sales by state (in $)</a:t>
            </a:r>
            <a:endParaRPr lang="en-US" sz="1200" dirty="0">
              <a:ea typeface="+mn-lt"/>
              <a:cs typeface="+mn-lt"/>
            </a:endParaRPr>
          </a:p>
          <a:p>
            <a:pPr marL="1200150" lvl="1" indent="-285750" algn="just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Beef Production nationally (in </a:t>
            </a:r>
            <a:r>
              <a:rPr lang="en-US" sz="1200" dirty="0" err="1">
                <a:latin typeface="Calibri"/>
                <a:cs typeface="Calibri"/>
              </a:rPr>
              <a:t>lbs</a:t>
            </a:r>
            <a:r>
              <a:rPr lang="en-US" sz="1200" dirty="0">
                <a:latin typeface="Calibri"/>
                <a:cs typeface="Calibri"/>
              </a:rPr>
              <a:t>)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Cattle Prices $ / CWT from 2010 - 2021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Beef Frozen Storage (in </a:t>
            </a:r>
            <a:r>
              <a:rPr lang="en-US" sz="1600" dirty="0" err="1">
                <a:latin typeface="Calibri"/>
                <a:cs typeface="Calibri"/>
              </a:rPr>
              <a:t>lbs</a:t>
            </a:r>
            <a:r>
              <a:rPr lang="en-US" sz="1600" dirty="0">
                <a:latin typeface="Calibri"/>
                <a:cs typeface="Calibri"/>
              </a:rPr>
              <a:t>)</a:t>
            </a:r>
            <a:endParaRPr lang="en-US" dirty="0">
              <a:cs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AE6F3FA-15DE-93CA-3F88-01507FEBBE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11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AC90B-E142-568E-E4CE-7B3578E3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50" y="2469439"/>
            <a:ext cx="3161666" cy="3306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7F2AE-114B-9FD5-0FF7-6D92F399D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908" y="2421329"/>
            <a:ext cx="3161666" cy="330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9C6-FB4E-12EF-994F-5FE232575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208" y="2136619"/>
            <a:ext cx="3226940" cy="358808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A5744A-EFC4-2CC0-6549-1D7455B0E76C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National Cattle Statistics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27B68C7-7459-CDE8-8D3C-E73BC330EA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1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4C76C-BFD5-631C-0593-273176F3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25" y="2777380"/>
            <a:ext cx="8398794" cy="296793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E86287-5F38-5DFF-3C62-CC60EF979602}"/>
              </a:ext>
            </a:extLst>
          </p:cNvPr>
          <p:cNvSpPr/>
          <p:nvPr/>
        </p:nvSpPr>
        <p:spPr>
          <a:xfrm>
            <a:off x="313871" y="1638300"/>
            <a:ext cx="4590143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Cattle Prices $ / CWT from 2010 - 2021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/>
              <a:buChar char="Ø"/>
            </a:pP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C873B60-81E1-BC2C-F74F-CB9110592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8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60595-3BD3-2AEC-4245-6DF6A3AF760C}"/>
              </a:ext>
            </a:extLst>
          </p:cNvPr>
          <p:cNvSpPr txBox="1"/>
          <p:nvPr/>
        </p:nvSpPr>
        <p:spPr>
          <a:xfrm>
            <a:off x="759123" y="1923690"/>
            <a:ext cx="5549079" cy="4247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>
              <a:solidFill>
                <a:srgbClr val="080808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53C68-B326-44A8-20DC-B65572DC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345" y="2768735"/>
            <a:ext cx="4400900" cy="29514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0DC995-EEEA-5F0F-5E70-C02C11FB02D0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Beef Frozen Storage (in </a:t>
            </a: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lbs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/>
              <a:buChar char="Ø"/>
            </a:pP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16FD-3EC9-641B-6780-2D220B39D7D6}"/>
              </a:ext>
            </a:extLst>
          </p:cNvPr>
          <p:cNvSpPr txBox="1"/>
          <p:nvPr/>
        </p:nvSpPr>
        <p:spPr>
          <a:xfrm>
            <a:off x="309966" y="3590440"/>
            <a:ext cx="52177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This graph is the total amount of beef stored in the U.S. from 2010 to 2022. Combines both boneless and bone-in metrics. Good measure of how much beef is produced as well as how much it is being consumed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F172AB4-80BB-3237-6F68-1049F5F502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1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7E659E-B982-F004-53D3-3007A482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9EC47-2E42-FF2B-9AD6-839C2AFF9E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7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0" descr="Chart&#10;&#10;Description automatically generated">
            <a:extLst>
              <a:ext uri="{FF2B5EF4-FFF2-40B4-BE49-F238E27FC236}">
                <a16:creationId xmlns:a16="http://schemas.microsoft.com/office/drawing/2014/main" id="{58FB1978-E6BD-F0D8-8A61-96FE110F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1" y="1551523"/>
            <a:ext cx="5373389" cy="484871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FFD6FE-E39F-C96F-17F6-7BF703B5D72E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Arial"/>
              </a:rPr>
              <a:t>Demographic Profile – Part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16CF51-B39F-271A-F98A-936984ED010C}"/>
              </a:ext>
            </a:extLst>
          </p:cNvPr>
          <p:cNvSpPr txBox="1"/>
          <p:nvPr/>
        </p:nvSpPr>
        <p:spPr>
          <a:xfrm>
            <a:off x="390066" y="2201122"/>
            <a:ext cx="5009078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Population Trend from 2010 - 2021</a:t>
            </a:r>
          </a:p>
          <a:p>
            <a:pPr marL="628650" lvl="1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YOY Percentage change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Population Distribution by Race and Age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Household Income and Unemployment Rate</a:t>
            </a:r>
          </a:p>
          <a:p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Top Industries by Population</a:t>
            </a:r>
          </a:p>
        </p:txBody>
      </p:sp>
      <p:sp>
        <p:nvSpPr>
          <p:cNvPr id="33" name="Google Shape;97;p2">
            <a:extLst>
              <a:ext uri="{FF2B5EF4-FFF2-40B4-BE49-F238E27FC236}">
                <a16:creationId xmlns:a16="http://schemas.microsoft.com/office/drawing/2014/main" id="{9EED7BF9-C1E8-65D3-B9E3-F9EEAEFEF5F1}"/>
              </a:ext>
            </a:extLst>
          </p:cNvPr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98;p2" descr="A close up of a logo&#10;&#10;Description automatically generated">
            <a:extLst>
              <a:ext uri="{FF2B5EF4-FFF2-40B4-BE49-F238E27FC236}">
                <a16:creationId xmlns:a16="http://schemas.microsoft.com/office/drawing/2014/main" id="{6066CFEE-B736-C959-2E82-0C03F59F2F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AFF20D0-FEF9-8208-1C11-991880BA26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3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lide5" descr="Demographic Agricultural Profile (2)">
            <a:extLst>
              <a:ext uri="{FF2B5EF4-FFF2-40B4-BE49-F238E27FC236}">
                <a16:creationId xmlns:a16="http://schemas.microsoft.com/office/drawing/2014/main" id="{DBF3CDB9-B2E2-4B47-3B04-30BB9DA3D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27" y="1639257"/>
            <a:ext cx="4290785" cy="46807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5428A5-F2F0-B666-B10A-76109BE820C5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Arial"/>
              </a:rPr>
              <a:t>Demographic Profile –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A157B-CE92-D4DB-452B-0B386F151903}"/>
              </a:ext>
            </a:extLst>
          </p:cNvPr>
          <p:cNvSpPr txBox="1"/>
          <p:nvPr/>
        </p:nvSpPr>
        <p:spPr>
          <a:xfrm>
            <a:off x="390066" y="2201122"/>
            <a:ext cx="5607792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State Agricultural Percentages</a:t>
            </a:r>
            <a:endParaRPr lang="en-US" dirty="0">
              <a:latin typeface="Calibri"/>
              <a:cs typeface="Calibri"/>
            </a:endParaRPr>
          </a:p>
          <a:p>
            <a:pPr marL="628650" lvl="1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Graph that divides the certain commodities a state exports into percentages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Monthly Precipitation of States by Month and Geographic Location</a:t>
            </a:r>
          </a:p>
          <a:p>
            <a:pPr marL="628650" lvl="1" indent="-171450" algn="just"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Contains NOAA weather station data that is aggregated by state. Also includes a bar chart that measures the level of precipitation a state receives per month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National Local Food Market Locations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cs typeface="Calibri"/>
              </a:rPr>
              <a:t>Map of every local food market in the United States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61849-8BA6-1019-65E6-279E239A43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6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38E291-95DF-8EFB-17F3-0C5DD20774CB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State Agricultural Percentages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E505E5B-BACC-5BB3-F00C-71B0C57511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39919-47DE-C027-BBE9-5C1D1FA1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2" y="2759373"/>
            <a:ext cx="78390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0DC710-75D7-A717-FC0C-868955A03F13}"/>
              </a:ext>
            </a:extLst>
          </p:cNvPr>
          <p:cNvSpPr/>
          <p:nvPr/>
        </p:nvSpPr>
        <p:spPr>
          <a:xfrm>
            <a:off x="313871" y="1638300"/>
            <a:ext cx="7456713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Monthly Precipitation of States by Month and Geographic Location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B4C812A-7AB4-A739-BEC1-314F75DA22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B6E7D-F82D-3D5D-61CC-3D70295E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28" y="2701952"/>
            <a:ext cx="7924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4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A6394A-4F7E-C6B9-97C7-F1698DC3243E}"/>
              </a:ext>
            </a:extLst>
          </p:cNvPr>
          <p:cNvSpPr/>
          <p:nvPr/>
        </p:nvSpPr>
        <p:spPr>
          <a:xfrm>
            <a:off x="313871" y="1638300"/>
            <a:ext cx="4635499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National Local Food Market Locations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463F68-B8C9-D893-4609-CCEC33E405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62949EA-E872-F130-CFFB-D720696088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5512B-E168-20A3-3B56-B1E4EADF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7" y="2368801"/>
            <a:ext cx="79343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2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8BBE581-FD62-85D6-E48A-BDC487958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16" y="1555621"/>
            <a:ext cx="3764885" cy="4872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F0A6B9-24F9-A923-7C76-697B50EFCF74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Market Consumption Profile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C3817-D535-209A-5160-E3B90B911587}"/>
              </a:ext>
            </a:extLst>
          </p:cNvPr>
          <p:cNvSpPr txBox="1"/>
          <p:nvPr/>
        </p:nvSpPr>
        <p:spPr>
          <a:xfrm>
            <a:off x="390066" y="2201122"/>
            <a:ext cx="5607792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Data Sources</a:t>
            </a:r>
          </a:p>
          <a:p>
            <a:pPr marL="628650" lvl="1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Contains primarily ESRI consumer spending data</a:t>
            </a:r>
            <a:endParaRPr lang="en-US" dirty="0">
              <a:cs typeface="Calibri"/>
            </a:endParaRPr>
          </a:p>
          <a:p>
            <a:pPr marL="6286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Some secondary data sources include USDA Agricultural Marketing Service, CDC State Indicator Report and Data Axle Genie</a:t>
            </a:r>
            <a:endParaRPr lang="en-US" dirty="0"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Data Transformation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Graphs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FEF09F0-4506-490F-7226-6E37520AF5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88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093D46-4C84-A656-7A76-E29B44AE771A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Data Sources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31283-C7B4-0001-F76A-906E515DE9AE}"/>
              </a:ext>
            </a:extLst>
          </p:cNvPr>
          <p:cNvSpPr txBox="1"/>
          <p:nvPr/>
        </p:nvSpPr>
        <p:spPr>
          <a:xfrm>
            <a:off x="6123878" y="2090853"/>
            <a:ext cx="5073804" cy="320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200" b="1">
                <a:latin typeface="Calibri"/>
                <a:cs typeface="Calibri"/>
              </a:defRPr>
            </a:lvl1pPr>
            <a:lvl2pPr marL="742950" lvl="1" indent="-285750">
              <a:lnSpc>
                <a:spcPct val="150000"/>
              </a:lnSpc>
              <a:buFont typeface="Arial,Sans-Serif"/>
              <a:buChar char="•"/>
              <a:defRPr sz="1200">
                <a:latin typeface="Calibri"/>
                <a:cs typeface="Calibri"/>
              </a:defRPr>
            </a:lvl2pPr>
          </a:lstStyle>
          <a:p>
            <a:r>
              <a:rPr lang="en-US" dirty="0"/>
              <a:t>CDC State Indicator Report:</a:t>
            </a:r>
          </a:p>
          <a:p>
            <a:pPr lvl="1"/>
            <a:r>
              <a:rPr lang="en-US" dirty="0"/>
              <a:t>The report shows the status of 10 indicators of fruit and vegetable access and production for all 50 states and the District of Columbia</a:t>
            </a:r>
          </a:p>
          <a:p>
            <a:pPr lvl="1"/>
            <a:r>
              <a:rPr lang="en-US" dirty="0"/>
              <a:t>Used to find number of food hubs</a:t>
            </a:r>
          </a:p>
          <a:p>
            <a:pPr lvl="1"/>
            <a:r>
              <a:rPr lang="en-US" dirty="0"/>
              <a:t>Food Hub - A centrally located facility with a business management structure facilitating the aggregation, storage, processing, distribution, and/or marketing of locally/regionally produced food products</a:t>
            </a:r>
          </a:p>
          <a:p>
            <a:pPr lvl="1"/>
            <a:endParaRPr lang="en-US" dirty="0"/>
          </a:p>
          <a:p>
            <a:r>
              <a:rPr lang="en-US" dirty="0"/>
              <a:t>   Data Axle Genie:</a:t>
            </a:r>
          </a:p>
          <a:p>
            <a:pPr lvl="1"/>
            <a:r>
              <a:rPr lang="en-US" dirty="0"/>
              <a:t>Tool for accessing business and consumer leads.</a:t>
            </a:r>
          </a:p>
          <a:p>
            <a:pPr lvl="1"/>
            <a:r>
              <a:rPr lang="en-US" dirty="0"/>
              <a:t>Used to find number of grocery stores and restaurants.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FB67A-D687-A802-872C-40F92B4AC302}"/>
              </a:ext>
            </a:extLst>
          </p:cNvPr>
          <p:cNvSpPr txBox="1"/>
          <p:nvPr/>
        </p:nvSpPr>
        <p:spPr>
          <a:xfrm>
            <a:off x="315952" y="2230243"/>
            <a:ext cx="5605014" cy="37558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ESRI: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Esri U.S. Consumer Spending data is based on the latest Consumer Expenditure Surveys (CEX) from the Bureau of Labor Statistics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Data for years 2000, 2010, 2021, and 2026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Contains hundreds of details about products and services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Used egg and beef expenditures and food expenditures at and away from home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endParaRPr lang="en-US" sz="1200" dirty="0">
              <a:ea typeface="+mn-lt"/>
              <a:cs typeface="+mn-lt"/>
            </a:endParaRPr>
          </a:p>
          <a:p>
            <a:r>
              <a:rPr lang="en-US" sz="1200" b="1" dirty="0">
                <a:latin typeface="Calibri"/>
                <a:cs typeface="Calibri"/>
              </a:rPr>
              <a:t>USDA Agricultural Marketing Service (AMS):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The Agricultural Marketing Service (AMS) administers programs that create domestic and international marketing opportunities for U.S. producers of food, fiber, and crops</a:t>
            </a:r>
            <a:endParaRPr lang="en-US" sz="12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cs typeface="Calibri"/>
              </a:rPr>
              <a:t>Used this data to find number of community-supported agricultures (CSAs) and farmers markets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B75FAB1-8AC7-035F-5531-2DE2D86E71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27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99736-175E-8050-930E-CC3A152FA426}"/>
              </a:ext>
            </a:extLst>
          </p:cNvPr>
          <p:cNvSpPr txBox="1"/>
          <p:nvPr/>
        </p:nvSpPr>
        <p:spPr>
          <a:xfrm>
            <a:off x="199570" y="2295071"/>
            <a:ext cx="5433785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alibri"/>
                <a:ea typeface="+mn-lt"/>
                <a:cs typeface="+mn-lt"/>
              </a:rPr>
              <a:t>ESRI: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ea typeface="+mn-lt"/>
                <a:cs typeface="+mn-lt"/>
              </a:rPr>
              <a:t>Data was in a wide format.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ea typeface="+mn-lt"/>
                <a:cs typeface="+mn-lt"/>
              </a:rPr>
              <a:t>Also created long format.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ea typeface="+mn-lt"/>
                <a:cs typeface="+mn-lt"/>
              </a:rPr>
              <a:t>Updated old category names to match new category names.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ea typeface="+mn-lt"/>
                <a:cs typeface="+mn-lt"/>
              </a:rPr>
              <a:t>Changed state abbreviations to full names.</a:t>
            </a:r>
          </a:p>
          <a:p>
            <a:pPr marL="742950" lvl="1" indent="-285750">
              <a:buFont typeface="Arial,Sans-Serif"/>
              <a:buChar char="•"/>
            </a:pPr>
            <a:endParaRPr lang="en-US" dirty="0">
              <a:latin typeface="Calibri"/>
              <a:ea typeface="+mn-lt"/>
              <a:cs typeface="+mn-lt"/>
            </a:endParaRPr>
          </a:p>
          <a:p>
            <a:r>
              <a:rPr lang="en-US" sz="1400" b="1" dirty="0">
                <a:latin typeface="Calibri"/>
                <a:ea typeface="+mn-lt"/>
                <a:cs typeface="+mn-lt"/>
              </a:rPr>
              <a:t>USDA Agricultural Marketing Service (AMS):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r>
              <a:rPr lang="en-US" sz="1400" b="1" dirty="0">
                <a:latin typeface="Calibri"/>
                <a:ea typeface="+mn-lt"/>
                <a:cs typeface="+mn-lt"/>
              </a:rPr>
              <a:t>CDC State Indicator Report: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r>
              <a:rPr lang="en-US" sz="1400" b="1" dirty="0">
                <a:latin typeface="Calibri"/>
                <a:ea typeface="+mn-lt"/>
                <a:cs typeface="+mn-lt"/>
              </a:rPr>
              <a:t>Data Axle Genie: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200" dirty="0">
                <a:latin typeface="Calibri"/>
                <a:ea typeface="+mn-lt"/>
                <a:cs typeface="+mn-lt"/>
              </a:rPr>
              <a:t>No manipulation were done to these data sources since they were reused from previous team’s work</a:t>
            </a:r>
            <a:endParaRPr lang="en-US" sz="1200" dirty="0">
              <a:latin typeface="Calibri"/>
              <a:cs typeface="Arial"/>
            </a:endParaRPr>
          </a:p>
          <a:p>
            <a:endParaRPr lang="en-US" sz="2000" dirty="0">
              <a:cs typeface="Arial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313C01B-0970-C0B9-409E-70016383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15" y="2295651"/>
            <a:ext cx="6262912" cy="1731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AD461BA4-8E56-6884-130E-A8FC635C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829" y="4387569"/>
            <a:ext cx="6235699" cy="2047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71841-7B04-48CC-82CB-D53DD671D82A}"/>
              </a:ext>
            </a:extLst>
          </p:cNvPr>
          <p:cNvSpPr txBox="1"/>
          <p:nvPr/>
        </p:nvSpPr>
        <p:spPr>
          <a:xfrm>
            <a:off x="5633356" y="1959427"/>
            <a:ext cx="190499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u="sng" dirty="0">
                <a:cs typeface="Arial"/>
              </a:rPr>
              <a:t>Before</a:t>
            </a:r>
            <a:r>
              <a:rPr lang="en-US" sz="1300" dirty="0">
                <a:cs typeface="Arial"/>
              </a:rPr>
              <a:t> (Wide Format)</a:t>
            </a:r>
            <a:endParaRPr lang="en-US" sz="1300" b="1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A388B-7734-DA84-8E9C-32D6CB26450D}"/>
              </a:ext>
            </a:extLst>
          </p:cNvPr>
          <p:cNvSpPr txBox="1"/>
          <p:nvPr/>
        </p:nvSpPr>
        <p:spPr>
          <a:xfrm>
            <a:off x="5633355" y="4100283"/>
            <a:ext cx="190499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u="sng" dirty="0">
                <a:cs typeface="Arial"/>
              </a:rPr>
              <a:t>After</a:t>
            </a:r>
            <a:r>
              <a:rPr lang="en-US" sz="1300" dirty="0">
                <a:cs typeface="Arial"/>
              </a:rPr>
              <a:t> (Long Format)</a:t>
            </a:r>
            <a:endParaRPr lang="en-US" sz="1300" b="1" dirty="0"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C806B4-1291-D0F4-3981-4E577E03A9B7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Data Transformation 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7816C03-FF3A-528A-7E04-7E7F3F3991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C19F7-2A70-6FD8-2AB7-7BA5344693E6}"/>
              </a:ext>
            </a:extLst>
          </p:cNvPr>
          <p:cNvSpPr txBox="1"/>
          <p:nvPr/>
        </p:nvSpPr>
        <p:spPr>
          <a:xfrm>
            <a:off x="400443" y="2619593"/>
            <a:ext cx="3833073" cy="27243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>
                <a:latin typeface="Calibri "/>
                <a:cs typeface="Arial"/>
              </a:rPr>
              <a:t>Average Expenditure Over Years</a:t>
            </a:r>
            <a:endParaRPr lang="en-US" b="1">
              <a:latin typeface="Calibri 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 "/>
              </a:rPr>
              <a:t>Looks at the difference in a commodities expenditures from previous decades to get a sense of market trends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996A-4D86-78DA-4F02-3A876832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847" y="2597025"/>
            <a:ext cx="7264722" cy="2763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9F920F-E5C5-21B2-738A-0D5F8E73CD9C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Graph 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4ABC7A8-9891-6C81-32B6-20D1AA8173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96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996A-4D86-78DA-4F02-3A876832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012" y="2619593"/>
            <a:ext cx="4819681" cy="2765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00F23-CC87-3C6D-0923-640A5D21593C}"/>
              </a:ext>
            </a:extLst>
          </p:cNvPr>
          <p:cNvSpPr txBox="1"/>
          <p:nvPr/>
        </p:nvSpPr>
        <p:spPr>
          <a:xfrm>
            <a:off x="400443" y="2619593"/>
            <a:ext cx="4685787" cy="27243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>
                <a:latin typeface="Calibri "/>
                <a:cs typeface="Arial"/>
              </a:rPr>
              <a:t>Average Expenditure for 2021 State Vs National</a:t>
            </a:r>
            <a:endParaRPr lang="en-US" b="1" dirty="0">
              <a:latin typeface="Calibri 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Calibri "/>
              </a:rPr>
              <a:t>Compares a particular states average expenditure for the given commodity to the national average for the selected year</a:t>
            </a:r>
            <a:endParaRPr lang="en-US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E53C11-06E5-0B15-6127-C2A24BADAA0D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Graph 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F051728-7407-A0B0-1D7F-E2DE6100EA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5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Picture 5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5851BB-A678-3FBA-2EDF-86DD46924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523" y="-126540"/>
            <a:ext cx="5328132" cy="409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E215A-9000-42B3-8F1F-94CE3307B679}"/>
              </a:ext>
            </a:extLst>
          </p:cNvPr>
          <p:cNvSpPr txBox="1"/>
          <p:nvPr/>
        </p:nvSpPr>
        <p:spPr>
          <a:xfrm>
            <a:off x="76954" y="188507"/>
            <a:ext cx="12038091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008CCC"/>
                </a:solidFill>
                <a:effectLst/>
                <a:latin typeface="Calibri" panose="020F0502020204030204" pitchFamily="34" charset="0"/>
              </a:rPr>
              <a:t>AgMRC</a:t>
            </a:r>
            <a:r>
              <a:rPr lang="en-US" sz="2000" b="0" i="0" u="none" strike="noStrike" dirty="0">
                <a:solidFill>
                  <a:srgbClr val="008CCC"/>
                </a:solidFill>
                <a:effectLst/>
                <a:latin typeface="Calibri" panose="020F0502020204030204" pitchFamily="34" charset="0"/>
              </a:rPr>
              <a:t> commodity reports can be used as preliminary research in order to determine current production, market analysis, demographic data, and price points</a:t>
            </a:r>
            <a:br>
              <a:rPr lang="en-US" sz="1100" b="0" dirty="0">
                <a:effectLst/>
              </a:rPr>
            </a:br>
            <a:r>
              <a:rPr lang="en-US" sz="14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Background</a:t>
            </a:r>
            <a:endParaRPr lang="en-US" sz="11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1100" b="0" dirty="0">
                <a:effectLst/>
              </a:rPr>
            </a:br>
            <a:endParaRPr lang="en-US" sz="1400" b="0" i="0" u="none" strike="noStrike" dirty="0">
              <a:solidFill>
                <a:srgbClr val="F3B94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Google Shape;237;p2">
            <a:extLst>
              <a:ext uri="{FF2B5EF4-FFF2-40B4-BE49-F238E27FC236}">
                <a16:creationId xmlns:a16="http://schemas.microsoft.com/office/drawing/2014/main" id="{A58C476B-E222-CDB1-23B4-7C2426F5EB03}"/>
              </a:ext>
            </a:extLst>
          </p:cNvPr>
          <p:cNvSpPr/>
          <p:nvPr/>
        </p:nvSpPr>
        <p:spPr>
          <a:xfrm rot="5400000">
            <a:off x="4505946" y="4534226"/>
            <a:ext cx="1558977" cy="254833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42;p2">
            <a:extLst>
              <a:ext uri="{FF2B5EF4-FFF2-40B4-BE49-F238E27FC236}">
                <a16:creationId xmlns:a16="http://schemas.microsoft.com/office/drawing/2014/main" id="{E14D8D6C-597C-AE11-CE64-8950DCE6A676}"/>
              </a:ext>
            </a:extLst>
          </p:cNvPr>
          <p:cNvSpPr/>
          <p:nvPr/>
        </p:nvSpPr>
        <p:spPr>
          <a:xfrm>
            <a:off x="5639213" y="3531203"/>
            <a:ext cx="6369084" cy="2609274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t" anchorCtr="0">
            <a:noAutofit/>
          </a:bodyPr>
          <a:lstStyle/>
          <a:p>
            <a:pPr marL="184150" marR="0" lvl="1" indent="-7747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43;p2">
            <a:extLst>
              <a:ext uri="{FF2B5EF4-FFF2-40B4-BE49-F238E27FC236}">
                <a16:creationId xmlns:a16="http://schemas.microsoft.com/office/drawing/2014/main" id="{09D96A1B-249A-6129-2B0E-256DCF8DF256}"/>
              </a:ext>
            </a:extLst>
          </p:cNvPr>
          <p:cNvSpPr/>
          <p:nvPr/>
        </p:nvSpPr>
        <p:spPr>
          <a:xfrm>
            <a:off x="5636460" y="3175085"/>
            <a:ext cx="6371837" cy="35712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33;p2">
            <a:extLst>
              <a:ext uri="{FF2B5EF4-FFF2-40B4-BE49-F238E27FC236}">
                <a16:creationId xmlns:a16="http://schemas.microsoft.com/office/drawing/2014/main" id="{EF922FBA-E134-192D-AFA6-B861540FBBDD}"/>
              </a:ext>
            </a:extLst>
          </p:cNvPr>
          <p:cNvSpPr/>
          <p:nvPr/>
        </p:nvSpPr>
        <p:spPr>
          <a:xfrm>
            <a:off x="608777" y="3517515"/>
            <a:ext cx="4284358" cy="2609734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t" anchorCtr="0">
            <a:noAutofit/>
          </a:bodyPr>
          <a:lstStyle/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end to end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report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 of two commodity reports(Egg and Beef)</a:t>
            </a:r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cs typeface="Calibri"/>
              </a:rPr>
              <a:t>data discovery to find data sources to create finer detailed final product</a:t>
            </a:r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cs typeface="Calibri"/>
              </a:rPr>
              <a:t>explore new and interesting infographic techniques applicable to increased understanding</a:t>
            </a:r>
            <a:endParaRPr sz="14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streamline all reports with better filters to handle differing data based on geography and year</a:t>
            </a:r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tools like R for data manipulation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4813" marR="0" lvl="2" indent="-179388" algn="l" rtl="0">
              <a:spcBef>
                <a:spcPts val="60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endParaRPr dirty="0"/>
          </a:p>
        </p:txBody>
      </p:sp>
      <p:sp>
        <p:nvSpPr>
          <p:cNvPr id="32" name="Google Shape;236;p2">
            <a:extLst>
              <a:ext uri="{FF2B5EF4-FFF2-40B4-BE49-F238E27FC236}">
                <a16:creationId xmlns:a16="http://schemas.microsoft.com/office/drawing/2014/main" id="{E04097B3-AFB5-2C9A-2EFB-6CF5C7EE3CE8}"/>
              </a:ext>
            </a:extLst>
          </p:cNvPr>
          <p:cNvSpPr/>
          <p:nvPr/>
        </p:nvSpPr>
        <p:spPr>
          <a:xfrm>
            <a:off x="608777" y="3175513"/>
            <a:ext cx="4284358" cy="346832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35;p2">
            <a:extLst>
              <a:ext uri="{FF2B5EF4-FFF2-40B4-BE49-F238E27FC236}">
                <a16:creationId xmlns:a16="http://schemas.microsoft.com/office/drawing/2014/main" id="{3F5C1DA0-1555-9B2E-D996-FE66B35CC891}"/>
              </a:ext>
            </a:extLst>
          </p:cNvPr>
          <p:cNvSpPr/>
          <p:nvPr/>
        </p:nvSpPr>
        <p:spPr>
          <a:xfrm>
            <a:off x="608777" y="997902"/>
            <a:ext cx="11399520" cy="3570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</p:txBody>
      </p:sp>
      <p:grpSp>
        <p:nvGrpSpPr>
          <p:cNvPr id="35" name="Google Shape;244;p2">
            <a:extLst>
              <a:ext uri="{FF2B5EF4-FFF2-40B4-BE49-F238E27FC236}">
                <a16:creationId xmlns:a16="http://schemas.microsoft.com/office/drawing/2014/main" id="{E5A67765-7658-B215-8258-59AACAC47143}"/>
              </a:ext>
            </a:extLst>
          </p:cNvPr>
          <p:cNvGrpSpPr/>
          <p:nvPr/>
        </p:nvGrpSpPr>
        <p:grpSpPr>
          <a:xfrm>
            <a:off x="7936246" y="3886093"/>
            <a:ext cx="1938528" cy="1589108"/>
            <a:chOff x="3393039" y="974670"/>
            <a:chExt cx="5163034" cy="4875020"/>
          </a:xfrm>
        </p:grpSpPr>
        <p:sp>
          <p:nvSpPr>
            <p:cNvPr id="36" name="Google Shape;245;p2">
              <a:extLst>
                <a:ext uri="{FF2B5EF4-FFF2-40B4-BE49-F238E27FC236}">
                  <a16:creationId xmlns:a16="http://schemas.microsoft.com/office/drawing/2014/main" id="{3EB613EA-0DC2-6967-D84B-5DA90DE7B3F6}"/>
                </a:ext>
              </a:extLst>
            </p:cNvPr>
            <p:cNvSpPr/>
            <p:nvPr/>
          </p:nvSpPr>
          <p:spPr>
            <a:xfrm>
              <a:off x="3393039" y="5558465"/>
              <a:ext cx="5163034" cy="291225"/>
            </a:xfrm>
            <a:prstGeom prst="ellipse">
              <a:avLst/>
            </a:prstGeom>
            <a:gradFill>
              <a:gsLst>
                <a:gs pos="0">
                  <a:srgbClr val="000000">
                    <a:alpha val="25882"/>
                  </a:srgbClr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64"/>
                <a:buFont typeface="Calibri"/>
                <a:buNone/>
              </a:pPr>
              <a:endParaRPr sz="1764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246;p2">
              <a:extLst>
                <a:ext uri="{FF2B5EF4-FFF2-40B4-BE49-F238E27FC236}">
                  <a16:creationId xmlns:a16="http://schemas.microsoft.com/office/drawing/2014/main" id="{4B0DDBC5-5E6C-9F3B-A62D-A3D67FAD22EB}"/>
                </a:ext>
              </a:extLst>
            </p:cNvPr>
            <p:cNvGrpSpPr/>
            <p:nvPr/>
          </p:nvGrpSpPr>
          <p:grpSpPr>
            <a:xfrm>
              <a:off x="4207765" y="974670"/>
              <a:ext cx="3533583" cy="4459764"/>
              <a:chOff x="3697288" y="414338"/>
              <a:chExt cx="4784725" cy="6038850"/>
            </a:xfrm>
          </p:grpSpPr>
          <p:sp>
            <p:nvSpPr>
              <p:cNvPr id="50" name="Google Shape;247;p2">
                <a:extLst>
                  <a:ext uri="{FF2B5EF4-FFF2-40B4-BE49-F238E27FC236}">
                    <a16:creationId xmlns:a16="http://schemas.microsoft.com/office/drawing/2014/main" id="{E49B3673-0028-4F64-A9D1-5EE1CFB420DF}"/>
                  </a:ext>
                </a:extLst>
              </p:cNvPr>
              <p:cNvSpPr/>
              <p:nvPr/>
            </p:nvSpPr>
            <p:spPr>
              <a:xfrm>
                <a:off x="6154738" y="414338"/>
                <a:ext cx="2327275" cy="4789488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017" extrusionOk="0">
                    <a:moveTo>
                      <a:pt x="447" y="0"/>
                    </a:moveTo>
                    <a:lnTo>
                      <a:pt x="479" y="1"/>
                    </a:lnTo>
                    <a:lnTo>
                      <a:pt x="510" y="10"/>
                    </a:lnTo>
                    <a:lnTo>
                      <a:pt x="540" y="25"/>
                    </a:lnTo>
                    <a:lnTo>
                      <a:pt x="568" y="47"/>
                    </a:lnTo>
                    <a:lnTo>
                      <a:pt x="594" y="75"/>
                    </a:lnTo>
                    <a:lnTo>
                      <a:pt x="619" y="108"/>
                    </a:lnTo>
                    <a:lnTo>
                      <a:pt x="641" y="148"/>
                    </a:lnTo>
                    <a:lnTo>
                      <a:pt x="660" y="191"/>
                    </a:lnTo>
                    <a:lnTo>
                      <a:pt x="678" y="240"/>
                    </a:lnTo>
                    <a:lnTo>
                      <a:pt x="693" y="293"/>
                    </a:lnTo>
                    <a:lnTo>
                      <a:pt x="703" y="351"/>
                    </a:lnTo>
                    <a:lnTo>
                      <a:pt x="711" y="412"/>
                    </a:lnTo>
                    <a:lnTo>
                      <a:pt x="716" y="477"/>
                    </a:lnTo>
                    <a:lnTo>
                      <a:pt x="716" y="545"/>
                    </a:lnTo>
                    <a:lnTo>
                      <a:pt x="712" y="615"/>
                    </a:lnTo>
                    <a:lnTo>
                      <a:pt x="705" y="688"/>
                    </a:lnTo>
                    <a:lnTo>
                      <a:pt x="694" y="753"/>
                    </a:lnTo>
                    <a:lnTo>
                      <a:pt x="678" y="813"/>
                    </a:lnTo>
                    <a:lnTo>
                      <a:pt x="657" y="870"/>
                    </a:lnTo>
                    <a:lnTo>
                      <a:pt x="634" y="925"/>
                    </a:lnTo>
                    <a:lnTo>
                      <a:pt x="607" y="975"/>
                    </a:lnTo>
                    <a:lnTo>
                      <a:pt x="579" y="1024"/>
                    </a:lnTo>
                    <a:lnTo>
                      <a:pt x="550" y="1070"/>
                    </a:lnTo>
                    <a:lnTo>
                      <a:pt x="522" y="1113"/>
                    </a:lnTo>
                    <a:lnTo>
                      <a:pt x="493" y="1154"/>
                    </a:lnTo>
                    <a:lnTo>
                      <a:pt x="466" y="1192"/>
                    </a:lnTo>
                    <a:lnTo>
                      <a:pt x="441" y="1229"/>
                    </a:lnTo>
                    <a:lnTo>
                      <a:pt x="418" y="1264"/>
                    </a:lnTo>
                    <a:lnTo>
                      <a:pt x="399" y="1297"/>
                    </a:lnTo>
                    <a:lnTo>
                      <a:pt x="384" y="1329"/>
                    </a:lnTo>
                    <a:lnTo>
                      <a:pt x="375" y="1359"/>
                    </a:lnTo>
                    <a:lnTo>
                      <a:pt x="370" y="1389"/>
                    </a:lnTo>
                    <a:lnTo>
                      <a:pt x="373" y="1416"/>
                    </a:lnTo>
                    <a:lnTo>
                      <a:pt x="383" y="1444"/>
                    </a:lnTo>
                    <a:lnTo>
                      <a:pt x="397" y="1465"/>
                    </a:lnTo>
                    <a:lnTo>
                      <a:pt x="414" y="1482"/>
                    </a:lnTo>
                    <a:lnTo>
                      <a:pt x="436" y="1496"/>
                    </a:lnTo>
                    <a:lnTo>
                      <a:pt x="462" y="1506"/>
                    </a:lnTo>
                    <a:lnTo>
                      <a:pt x="490" y="1515"/>
                    </a:lnTo>
                    <a:lnTo>
                      <a:pt x="523" y="1519"/>
                    </a:lnTo>
                    <a:lnTo>
                      <a:pt x="557" y="1523"/>
                    </a:lnTo>
                    <a:lnTo>
                      <a:pt x="594" y="1525"/>
                    </a:lnTo>
                    <a:lnTo>
                      <a:pt x="634" y="1525"/>
                    </a:lnTo>
                    <a:lnTo>
                      <a:pt x="674" y="1525"/>
                    </a:lnTo>
                    <a:lnTo>
                      <a:pt x="717" y="1524"/>
                    </a:lnTo>
                    <a:lnTo>
                      <a:pt x="761" y="1521"/>
                    </a:lnTo>
                    <a:lnTo>
                      <a:pt x="806" y="1520"/>
                    </a:lnTo>
                    <a:lnTo>
                      <a:pt x="852" y="1519"/>
                    </a:lnTo>
                    <a:lnTo>
                      <a:pt x="898" y="1519"/>
                    </a:lnTo>
                    <a:lnTo>
                      <a:pt x="944" y="1520"/>
                    </a:lnTo>
                    <a:lnTo>
                      <a:pt x="992" y="1521"/>
                    </a:lnTo>
                    <a:lnTo>
                      <a:pt x="1037" y="1526"/>
                    </a:lnTo>
                    <a:lnTo>
                      <a:pt x="1083" y="1532"/>
                    </a:lnTo>
                    <a:lnTo>
                      <a:pt x="1127" y="1541"/>
                    </a:lnTo>
                    <a:lnTo>
                      <a:pt x="1171" y="1551"/>
                    </a:lnTo>
                    <a:lnTo>
                      <a:pt x="1216" y="1569"/>
                    </a:lnTo>
                    <a:lnTo>
                      <a:pt x="1258" y="1591"/>
                    </a:lnTo>
                    <a:lnTo>
                      <a:pt x="1297" y="1617"/>
                    </a:lnTo>
                    <a:lnTo>
                      <a:pt x="1331" y="1647"/>
                    </a:lnTo>
                    <a:lnTo>
                      <a:pt x="1362" y="1681"/>
                    </a:lnTo>
                    <a:lnTo>
                      <a:pt x="1390" y="1717"/>
                    </a:lnTo>
                    <a:lnTo>
                      <a:pt x="1413" y="1756"/>
                    </a:lnTo>
                    <a:lnTo>
                      <a:pt x="1432" y="1796"/>
                    </a:lnTo>
                    <a:lnTo>
                      <a:pt x="1447" y="1839"/>
                    </a:lnTo>
                    <a:lnTo>
                      <a:pt x="1458" y="1883"/>
                    </a:lnTo>
                    <a:lnTo>
                      <a:pt x="1464" y="1927"/>
                    </a:lnTo>
                    <a:lnTo>
                      <a:pt x="1466" y="1972"/>
                    </a:lnTo>
                    <a:lnTo>
                      <a:pt x="1464" y="2016"/>
                    </a:lnTo>
                    <a:lnTo>
                      <a:pt x="1456" y="2059"/>
                    </a:lnTo>
                    <a:lnTo>
                      <a:pt x="1444" y="2101"/>
                    </a:lnTo>
                    <a:lnTo>
                      <a:pt x="1427" y="2143"/>
                    </a:lnTo>
                    <a:lnTo>
                      <a:pt x="1405" y="2181"/>
                    </a:lnTo>
                    <a:lnTo>
                      <a:pt x="1379" y="2217"/>
                    </a:lnTo>
                    <a:lnTo>
                      <a:pt x="1346" y="2249"/>
                    </a:lnTo>
                    <a:lnTo>
                      <a:pt x="1349" y="2251"/>
                    </a:lnTo>
                    <a:lnTo>
                      <a:pt x="1353" y="2256"/>
                    </a:lnTo>
                    <a:lnTo>
                      <a:pt x="1361" y="2264"/>
                    </a:lnTo>
                    <a:lnTo>
                      <a:pt x="1372" y="2275"/>
                    </a:lnTo>
                    <a:lnTo>
                      <a:pt x="1382" y="2290"/>
                    </a:lnTo>
                    <a:lnTo>
                      <a:pt x="1395" y="2309"/>
                    </a:lnTo>
                    <a:lnTo>
                      <a:pt x="1406" y="2331"/>
                    </a:lnTo>
                    <a:lnTo>
                      <a:pt x="1418" y="2356"/>
                    </a:lnTo>
                    <a:lnTo>
                      <a:pt x="1428" y="2385"/>
                    </a:lnTo>
                    <a:lnTo>
                      <a:pt x="1438" y="2419"/>
                    </a:lnTo>
                    <a:lnTo>
                      <a:pt x="1443" y="2454"/>
                    </a:lnTo>
                    <a:lnTo>
                      <a:pt x="1447" y="2495"/>
                    </a:lnTo>
                    <a:lnTo>
                      <a:pt x="1446" y="2539"/>
                    </a:lnTo>
                    <a:lnTo>
                      <a:pt x="1443" y="2570"/>
                    </a:lnTo>
                    <a:lnTo>
                      <a:pt x="1438" y="2599"/>
                    </a:lnTo>
                    <a:lnTo>
                      <a:pt x="795" y="2599"/>
                    </a:lnTo>
                    <a:lnTo>
                      <a:pt x="875" y="2669"/>
                    </a:lnTo>
                    <a:lnTo>
                      <a:pt x="896" y="2690"/>
                    </a:lnTo>
                    <a:lnTo>
                      <a:pt x="913" y="2714"/>
                    </a:lnTo>
                    <a:lnTo>
                      <a:pt x="927" y="2740"/>
                    </a:lnTo>
                    <a:lnTo>
                      <a:pt x="936" y="2767"/>
                    </a:lnTo>
                    <a:lnTo>
                      <a:pt x="942" y="2796"/>
                    </a:lnTo>
                    <a:lnTo>
                      <a:pt x="943" y="2817"/>
                    </a:lnTo>
                    <a:lnTo>
                      <a:pt x="941" y="2849"/>
                    </a:lnTo>
                    <a:lnTo>
                      <a:pt x="934" y="2879"/>
                    </a:lnTo>
                    <a:lnTo>
                      <a:pt x="921" y="2907"/>
                    </a:lnTo>
                    <a:lnTo>
                      <a:pt x="906" y="2933"/>
                    </a:lnTo>
                    <a:lnTo>
                      <a:pt x="885" y="2958"/>
                    </a:lnTo>
                    <a:lnTo>
                      <a:pt x="878" y="2965"/>
                    </a:lnTo>
                    <a:lnTo>
                      <a:pt x="855" y="2983"/>
                    </a:lnTo>
                    <a:lnTo>
                      <a:pt x="830" y="2997"/>
                    </a:lnTo>
                    <a:lnTo>
                      <a:pt x="802" y="3009"/>
                    </a:lnTo>
                    <a:lnTo>
                      <a:pt x="775" y="3014"/>
                    </a:lnTo>
                    <a:lnTo>
                      <a:pt x="745" y="3017"/>
                    </a:lnTo>
                    <a:lnTo>
                      <a:pt x="709" y="3013"/>
                    </a:lnTo>
                    <a:lnTo>
                      <a:pt x="675" y="3004"/>
                    </a:lnTo>
                    <a:lnTo>
                      <a:pt x="644" y="2990"/>
                    </a:lnTo>
                    <a:lnTo>
                      <a:pt x="616" y="2970"/>
                    </a:lnTo>
                    <a:lnTo>
                      <a:pt x="592" y="2946"/>
                    </a:lnTo>
                    <a:lnTo>
                      <a:pt x="572" y="2918"/>
                    </a:lnTo>
                    <a:lnTo>
                      <a:pt x="559" y="2887"/>
                    </a:lnTo>
                    <a:lnTo>
                      <a:pt x="549" y="2854"/>
                    </a:lnTo>
                    <a:lnTo>
                      <a:pt x="546" y="2819"/>
                    </a:lnTo>
                    <a:lnTo>
                      <a:pt x="548" y="2786"/>
                    </a:lnTo>
                    <a:lnTo>
                      <a:pt x="556" y="2752"/>
                    </a:lnTo>
                    <a:lnTo>
                      <a:pt x="570" y="2722"/>
                    </a:lnTo>
                    <a:lnTo>
                      <a:pt x="589" y="2694"/>
                    </a:lnTo>
                    <a:lnTo>
                      <a:pt x="613" y="2669"/>
                    </a:lnTo>
                    <a:lnTo>
                      <a:pt x="626" y="2658"/>
                    </a:lnTo>
                    <a:lnTo>
                      <a:pt x="626" y="2599"/>
                    </a:lnTo>
                    <a:lnTo>
                      <a:pt x="0" y="2599"/>
                    </a:lnTo>
                    <a:lnTo>
                      <a:pt x="0" y="2095"/>
                    </a:lnTo>
                    <a:lnTo>
                      <a:pt x="32" y="2111"/>
                    </a:lnTo>
                    <a:lnTo>
                      <a:pt x="67" y="2123"/>
                    </a:lnTo>
                    <a:lnTo>
                      <a:pt x="102" y="2130"/>
                    </a:lnTo>
                    <a:lnTo>
                      <a:pt x="139" y="2132"/>
                    </a:lnTo>
                    <a:lnTo>
                      <a:pt x="140" y="2132"/>
                    </a:lnTo>
                    <a:lnTo>
                      <a:pt x="181" y="2129"/>
                    </a:lnTo>
                    <a:lnTo>
                      <a:pt x="220" y="2121"/>
                    </a:lnTo>
                    <a:lnTo>
                      <a:pt x="257" y="2106"/>
                    </a:lnTo>
                    <a:lnTo>
                      <a:pt x="292" y="2087"/>
                    </a:lnTo>
                    <a:lnTo>
                      <a:pt x="323" y="2063"/>
                    </a:lnTo>
                    <a:lnTo>
                      <a:pt x="350" y="2035"/>
                    </a:lnTo>
                    <a:lnTo>
                      <a:pt x="374" y="2004"/>
                    </a:lnTo>
                    <a:lnTo>
                      <a:pt x="392" y="1971"/>
                    </a:lnTo>
                    <a:lnTo>
                      <a:pt x="406" y="1932"/>
                    </a:lnTo>
                    <a:lnTo>
                      <a:pt x="414" y="1893"/>
                    </a:lnTo>
                    <a:lnTo>
                      <a:pt x="418" y="1853"/>
                    </a:lnTo>
                    <a:lnTo>
                      <a:pt x="415" y="1817"/>
                    </a:lnTo>
                    <a:lnTo>
                      <a:pt x="408" y="1784"/>
                    </a:lnTo>
                    <a:lnTo>
                      <a:pt x="398" y="1750"/>
                    </a:lnTo>
                    <a:lnTo>
                      <a:pt x="383" y="1720"/>
                    </a:lnTo>
                    <a:lnTo>
                      <a:pt x="360" y="1684"/>
                    </a:lnTo>
                    <a:lnTo>
                      <a:pt x="332" y="1653"/>
                    </a:lnTo>
                    <a:lnTo>
                      <a:pt x="300" y="1627"/>
                    </a:lnTo>
                    <a:lnTo>
                      <a:pt x="264" y="1605"/>
                    </a:lnTo>
                    <a:lnTo>
                      <a:pt x="225" y="1588"/>
                    </a:lnTo>
                    <a:lnTo>
                      <a:pt x="183" y="1578"/>
                    </a:lnTo>
                    <a:lnTo>
                      <a:pt x="139" y="1575"/>
                    </a:lnTo>
                    <a:lnTo>
                      <a:pt x="138" y="1575"/>
                    </a:lnTo>
                    <a:lnTo>
                      <a:pt x="101" y="1578"/>
                    </a:lnTo>
                    <a:lnTo>
                      <a:pt x="65" y="1585"/>
                    </a:lnTo>
                    <a:lnTo>
                      <a:pt x="32" y="1597"/>
                    </a:lnTo>
                    <a:lnTo>
                      <a:pt x="0" y="1613"/>
                    </a:lnTo>
                    <a:lnTo>
                      <a:pt x="0" y="791"/>
                    </a:lnTo>
                    <a:lnTo>
                      <a:pt x="42" y="727"/>
                    </a:lnTo>
                    <a:lnTo>
                      <a:pt x="82" y="659"/>
                    </a:lnTo>
                    <a:lnTo>
                      <a:pt x="116" y="589"/>
                    </a:lnTo>
                    <a:lnTo>
                      <a:pt x="147" y="515"/>
                    </a:lnTo>
                    <a:lnTo>
                      <a:pt x="172" y="440"/>
                    </a:lnTo>
                    <a:lnTo>
                      <a:pt x="189" y="363"/>
                    </a:lnTo>
                    <a:lnTo>
                      <a:pt x="202" y="301"/>
                    </a:lnTo>
                    <a:lnTo>
                      <a:pt x="213" y="247"/>
                    </a:lnTo>
                    <a:lnTo>
                      <a:pt x="226" y="198"/>
                    </a:lnTo>
                    <a:lnTo>
                      <a:pt x="240" y="156"/>
                    </a:lnTo>
                    <a:lnTo>
                      <a:pt x="255" y="119"/>
                    </a:lnTo>
                    <a:lnTo>
                      <a:pt x="272" y="89"/>
                    </a:lnTo>
                    <a:lnTo>
                      <a:pt x="292" y="62"/>
                    </a:lnTo>
                    <a:lnTo>
                      <a:pt x="315" y="41"/>
                    </a:lnTo>
                    <a:lnTo>
                      <a:pt x="341" y="25"/>
                    </a:lnTo>
                    <a:lnTo>
                      <a:pt x="371" y="12"/>
                    </a:lnTo>
                    <a:lnTo>
                      <a:pt x="406" y="4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00" tIns="44800" rIns="89600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64"/>
                  <a:buFont typeface="Calibri"/>
                  <a:buNone/>
                </a:pPr>
                <a:endParaRPr sz="1764" b="0" i="0" u="none" strike="noStrike" cap="none">
                  <a:solidFill>
                    <a:srgbClr val="474C5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248;p2">
                <a:extLst>
                  <a:ext uri="{FF2B5EF4-FFF2-40B4-BE49-F238E27FC236}">
                    <a16:creationId xmlns:a16="http://schemas.microsoft.com/office/drawing/2014/main" id="{1139B35E-2178-BACE-2F32-21986B9BF47B}"/>
                  </a:ext>
                </a:extLst>
              </p:cNvPr>
              <p:cNvSpPr/>
              <p:nvPr/>
            </p:nvSpPr>
            <p:spPr>
              <a:xfrm>
                <a:off x="3697288" y="4002088"/>
                <a:ext cx="2328863" cy="24511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44" extrusionOk="0">
                    <a:moveTo>
                      <a:pt x="722" y="0"/>
                    </a:moveTo>
                    <a:lnTo>
                      <a:pt x="722" y="0"/>
                    </a:lnTo>
                    <a:lnTo>
                      <a:pt x="758" y="4"/>
                    </a:lnTo>
                    <a:lnTo>
                      <a:pt x="791" y="13"/>
                    </a:lnTo>
                    <a:lnTo>
                      <a:pt x="822" y="27"/>
                    </a:lnTo>
                    <a:lnTo>
                      <a:pt x="850" y="47"/>
                    </a:lnTo>
                    <a:lnTo>
                      <a:pt x="873" y="71"/>
                    </a:lnTo>
                    <a:lnTo>
                      <a:pt x="894" y="99"/>
                    </a:lnTo>
                    <a:lnTo>
                      <a:pt x="908" y="129"/>
                    </a:lnTo>
                    <a:lnTo>
                      <a:pt x="917" y="162"/>
                    </a:lnTo>
                    <a:lnTo>
                      <a:pt x="920" y="198"/>
                    </a:lnTo>
                    <a:lnTo>
                      <a:pt x="918" y="231"/>
                    </a:lnTo>
                    <a:lnTo>
                      <a:pt x="910" y="265"/>
                    </a:lnTo>
                    <a:lnTo>
                      <a:pt x="896" y="295"/>
                    </a:lnTo>
                    <a:lnTo>
                      <a:pt x="878" y="322"/>
                    </a:lnTo>
                    <a:lnTo>
                      <a:pt x="853" y="347"/>
                    </a:lnTo>
                    <a:lnTo>
                      <a:pt x="841" y="359"/>
                    </a:lnTo>
                    <a:lnTo>
                      <a:pt x="841" y="418"/>
                    </a:lnTo>
                    <a:lnTo>
                      <a:pt x="1467" y="418"/>
                    </a:lnTo>
                    <a:lnTo>
                      <a:pt x="1467" y="922"/>
                    </a:lnTo>
                    <a:lnTo>
                      <a:pt x="1434" y="906"/>
                    </a:lnTo>
                    <a:lnTo>
                      <a:pt x="1400" y="894"/>
                    </a:lnTo>
                    <a:lnTo>
                      <a:pt x="1364" y="887"/>
                    </a:lnTo>
                    <a:lnTo>
                      <a:pt x="1327" y="885"/>
                    </a:lnTo>
                    <a:lnTo>
                      <a:pt x="1326" y="885"/>
                    </a:lnTo>
                    <a:lnTo>
                      <a:pt x="1285" y="888"/>
                    </a:lnTo>
                    <a:lnTo>
                      <a:pt x="1246" y="896"/>
                    </a:lnTo>
                    <a:lnTo>
                      <a:pt x="1209" y="911"/>
                    </a:lnTo>
                    <a:lnTo>
                      <a:pt x="1174" y="930"/>
                    </a:lnTo>
                    <a:lnTo>
                      <a:pt x="1143" y="954"/>
                    </a:lnTo>
                    <a:lnTo>
                      <a:pt x="1117" y="982"/>
                    </a:lnTo>
                    <a:lnTo>
                      <a:pt x="1092" y="1013"/>
                    </a:lnTo>
                    <a:lnTo>
                      <a:pt x="1074" y="1046"/>
                    </a:lnTo>
                    <a:lnTo>
                      <a:pt x="1060" y="1084"/>
                    </a:lnTo>
                    <a:lnTo>
                      <a:pt x="1052" y="1124"/>
                    </a:lnTo>
                    <a:lnTo>
                      <a:pt x="1049" y="1164"/>
                    </a:lnTo>
                    <a:lnTo>
                      <a:pt x="1052" y="1209"/>
                    </a:lnTo>
                    <a:lnTo>
                      <a:pt x="1064" y="1252"/>
                    </a:lnTo>
                    <a:lnTo>
                      <a:pt x="1080" y="1292"/>
                    </a:lnTo>
                    <a:lnTo>
                      <a:pt x="1103" y="1328"/>
                    </a:lnTo>
                    <a:lnTo>
                      <a:pt x="1131" y="1360"/>
                    </a:lnTo>
                    <a:lnTo>
                      <a:pt x="1163" y="1388"/>
                    </a:lnTo>
                    <a:lnTo>
                      <a:pt x="1200" y="1411"/>
                    </a:lnTo>
                    <a:lnTo>
                      <a:pt x="1239" y="1427"/>
                    </a:lnTo>
                    <a:lnTo>
                      <a:pt x="1282" y="1438"/>
                    </a:lnTo>
                    <a:lnTo>
                      <a:pt x="1327" y="1442"/>
                    </a:lnTo>
                    <a:lnTo>
                      <a:pt x="1328" y="1442"/>
                    </a:lnTo>
                    <a:lnTo>
                      <a:pt x="1365" y="1439"/>
                    </a:lnTo>
                    <a:lnTo>
                      <a:pt x="1401" y="1432"/>
                    </a:lnTo>
                    <a:lnTo>
                      <a:pt x="1434" y="1420"/>
                    </a:lnTo>
                    <a:lnTo>
                      <a:pt x="1467" y="1404"/>
                    </a:lnTo>
                    <a:lnTo>
                      <a:pt x="1467" y="1544"/>
                    </a:lnTo>
                    <a:lnTo>
                      <a:pt x="1440" y="1544"/>
                    </a:lnTo>
                    <a:lnTo>
                      <a:pt x="1418" y="1544"/>
                    </a:lnTo>
                    <a:lnTo>
                      <a:pt x="1352" y="1544"/>
                    </a:lnTo>
                    <a:lnTo>
                      <a:pt x="1290" y="1542"/>
                    </a:lnTo>
                    <a:lnTo>
                      <a:pt x="1232" y="1539"/>
                    </a:lnTo>
                    <a:lnTo>
                      <a:pt x="1179" y="1537"/>
                    </a:lnTo>
                    <a:lnTo>
                      <a:pt x="1131" y="1534"/>
                    </a:lnTo>
                    <a:lnTo>
                      <a:pt x="1087" y="1530"/>
                    </a:lnTo>
                    <a:lnTo>
                      <a:pt x="1049" y="1526"/>
                    </a:lnTo>
                    <a:lnTo>
                      <a:pt x="1017" y="1522"/>
                    </a:lnTo>
                    <a:lnTo>
                      <a:pt x="992" y="1520"/>
                    </a:lnTo>
                    <a:lnTo>
                      <a:pt x="974" y="1517"/>
                    </a:lnTo>
                    <a:lnTo>
                      <a:pt x="962" y="1515"/>
                    </a:lnTo>
                    <a:lnTo>
                      <a:pt x="958" y="1515"/>
                    </a:lnTo>
                    <a:lnTo>
                      <a:pt x="955" y="1514"/>
                    </a:lnTo>
                    <a:lnTo>
                      <a:pt x="945" y="1511"/>
                    </a:lnTo>
                    <a:lnTo>
                      <a:pt x="930" y="1506"/>
                    </a:lnTo>
                    <a:lnTo>
                      <a:pt x="910" y="1500"/>
                    </a:lnTo>
                    <a:lnTo>
                      <a:pt x="887" y="1491"/>
                    </a:lnTo>
                    <a:lnTo>
                      <a:pt x="861" y="1481"/>
                    </a:lnTo>
                    <a:lnTo>
                      <a:pt x="835" y="1468"/>
                    </a:lnTo>
                    <a:lnTo>
                      <a:pt x="808" y="1453"/>
                    </a:lnTo>
                    <a:lnTo>
                      <a:pt x="782" y="1437"/>
                    </a:lnTo>
                    <a:lnTo>
                      <a:pt x="758" y="1417"/>
                    </a:lnTo>
                    <a:lnTo>
                      <a:pt x="736" y="1395"/>
                    </a:lnTo>
                    <a:lnTo>
                      <a:pt x="717" y="1372"/>
                    </a:lnTo>
                    <a:lnTo>
                      <a:pt x="703" y="1345"/>
                    </a:lnTo>
                    <a:lnTo>
                      <a:pt x="0" y="1319"/>
                    </a:lnTo>
                    <a:lnTo>
                      <a:pt x="2" y="418"/>
                    </a:lnTo>
                    <a:lnTo>
                      <a:pt x="671" y="418"/>
                    </a:lnTo>
                    <a:lnTo>
                      <a:pt x="591" y="348"/>
                    </a:lnTo>
                    <a:lnTo>
                      <a:pt x="568" y="324"/>
                    </a:lnTo>
                    <a:lnTo>
                      <a:pt x="548" y="296"/>
                    </a:lnTo>
                    <a:lnTo>
                      <a:pt x="535" y="266"/>
                    </a:lnTo>
                    <a:lnTo>
                      <a:pt x="527" y="234"/>
                    </a:lnTo>
                    <a:lnTo>
                      <a:pt x="523" y="200"/>
                    </a:lnTo>
                    <a:lnTo>
                      <a:pt x="527" y="164"/>
                    </a:lnTo>
                    <a:lnTo>
                      <a:pt x="536" y="131"/>
                    </a:lnTo>
                    <a:lnTo>
                      <a:pt x="550" y="100"/>
                    </a:lnTo>
                    <a:lnTo>
                      <a:pt x="569" y="72"/>
                    </a:lnTo>
                    <a:lnTo>
                      <a:pt x="594" y="48"/>
                    </a:lnTo>
                    <a:lnTo>
                      <a:pt x="621" y="28"/>
                    </a:lnTo>
                    <a:lnTo>
                      <a:pt x="652" y="13"/>
                    </a:lnTo>
                    <a:lnTo>
                      <a:pt x="686" y="4"/>
                    </a:lnTo>
                    <a:lnTo>
                      <a:pt x="7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89600" tIns="44800" rIns="89600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64"/>
                  <a:buFont typeface="Calibri"/>
                  <a:buNone/>
                </a:pPr>
                <a:endParaRPr sz="1764" b="0" i="0" u="none" strike="noStrike" cap="none">
                  <a:solidFill>
                    <a:srgbClr val="474C5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249;p2">
                <a:extLst>
                  <a:ext uri="{FF2B5EF4-FFF2-40B4-BE49-F238E27FC236}">
                    <a16:creationId xmlns:a16="http://schemas.microsoft.com/office/drawing/2014/main" id="{0480CD53-B683-2637-3BC4-B93927357904}"/>
                  </a:ext>
                </a:extLst>
              </p:cNvPr>
              <p:cNvSpPr/>
              <p:nvPr/>
            </p:nvSpPr>
            <p:spPr>
              <a:xfrm>
                <a:off x="3700463" y="1825626"/>
                <a:ext cx="2990850" cy="27146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710" extrusionOk="0">
                    <a:moveTo>
                      <a:pt x="1465" y="0"/>
                    </a:moveTo>
                    <a:lnTo>
                      <a:pt x="1465" y="914"/>
                    </a:lnTo>
                    <a:lnTo>
                      <a:pt x="1535" y="835"/>
                    </a:lnTo>
                    <a:lnTo>
                      <a:pt x="1542" y="826"/>
                    </a:lnTo>
                    <a:lnTo>
                      <a:pt x="1550" y="818"/>
                    </a:lnTo>
                    <a:lnTo>
                      <a:pt x="1573" y="800"/>
                    </a:lnTo>
                    <a:lnTo>
                      <a:pt x="1599" y="786"/>
                    </a:lnTo>
                    <a:lnTo>
                      <a:pt x="1625" y="774"/>
                    </a:lnTo>
                    <a:lnTo>
                      <a:pt x="1654" y="769"/>
                    </a:lnTo>
                    <a:lnTo>
                      <a:pt x="1684" y="766"/>
                    </a:lnTo>
                    <a:lnTo>
                      <a:pt x="1685" y="766"/>
                    </a:lnTo>
                    <a:lnTo>
                      <a:pt x="1721" y="770"/>
                    </a:lnTo>
                    <a:lnTo>
                      <a:pt x="1755" y="779"/>
                    </a:lnTo>
                    <a:lnTo>
                      <a:pt x="1787" y="794"/>
                    </a:lnTo>
                    <a:lnTo>
                      <a:pt x="1815" y="815"/>
                    </a:lnTo>
                    <a:lnTo>
                      <a:pt x="1839" y="839"/>
                    </a:lnTo>
                    <a:lnTo>
                      <a:pt x="1859" y="868"/>
                    </a:lnTo>
                    <a:lnTo>
                      <a:pt x="1872" y="899"/>
                    </a:lnTo>
                    <a:lnTo>
                      <a:pt x="1882" y="934"/>
                    </a:lnTo>
                    <a:lnTo>
                      <a:pt x="1884" y="964"/>
                    </a:lnTo>
                    <a:lnTo>
                      <a:pt x="1882" y="994"/>
                    </a:lnTo>
                    <a:lnTo>
                      <a:pt x="1877" y="1013"/>
                    </a:lnTo>
                    <a:lnTo>
                      <a:pt x="1871" y="1032"/>
                    </a:lnTo>
                    <a:lnTo>
                      <a:pt x="1865" y="1046"/>
                    </a:lnTo>
                    <a:lnTo>
                      <a:pt x="1850" y="1075"/>
                    </a:lnTo>
                    <a:lnTo>
                      <a:pt x="1831" y="1099"/>
                    </a:lnTo>
                    <a:lnTo>
                      <a:pt x="1808" y="1121"/>
                    </a:lnTo>
                    <a:lnTo>
                      <a:pt x="1780" y="1138"/>
                    </a:lnTo>
                    <a:lnTo>
                      <a:pt x="1751" y="1152"/>
                    </a:lnTo>
                    <a:lnTo>
                      <a:pt x="1719" y="1160"/>
                    </a:lnTo>
                    <a:lnTo>
                      <a:pt x="1685" y="1164"/>
                    </a:lnTo>
                    <a:lnTo>
                      <a:pt x="1685" y="1164"/>
                    </a:lnTo>
                    <a:lnTo>
                      <a:pt x="1655" y="1161"/>
                    </a:lnTo>
                    <a:lnTo>
                      <a:pt x="1626" y="1154"/>
                    </a:lnTo>
                    <a:lnTo>
                      <a:pt x="1600" y="1144"/>
                    </a:lnTo>
                    <a:lnTo>
                      <a:pt x="1574" y="1129"/>
                    </a:lnTo>
                    <a:lnTo>
                      <a:pt x="1550" y="1112"/>
                    </a:lnTo>
                    <a:lnTo>
                      <a:pt x="1543" y="1105"/>
                    </a:lnTo>
                    <a:lnTo>
                      <a:pt x="1536" y="1097"/>
                    </a:lnTo>
                    <a:lnTo>
                      <a:pt x="1525" y="1083"/>
                    </a:lnTo>
                    <a:lnTo>
                      <a:pt x="1465" y="1083"/>
                    </a:lnTo>
                    <a:lnTo>
                      <a:pt x="1465" y="1710"/>
                    </a:lnTo>
                    <a:lnTo>
                      <a:pt x="961" y="1710"/>
                    </a:lnTo>
                    <a:lnTo>
                      <a:pt x="977" y="1676"/>
                    </a:lnTo>
                    <a:lnTo>
                      <a:pt x="989" y="1642"/>
                    </a:lnTo>
                    <a:lnTo>
                      <a:pt x="997" y="1606"/>
                    </a:lnTo>
                    <a:lnTo>
                      <a:pt x="999" y="1569"/>
                    </a:lnTo>
                    <a:lnTo>
                      <a:pt x="995" y="1524"/>
                    </a:lnTo>
                    <a:lnTo>
                      <a:pt x="984" y="1481"/>
                    </a:lnTo>
                    <a:lnTo>
                      <a:pt x="967" y="1442"/>
                    </a:lnTo>
                    <a:lnTo>
                      <a:pt x="945" y="1405"/>
                    </a:lnTo>
                    <a:lnTo>
                      <a:pt x="916" y="1373"/>
                    </a:lnTo>
                    <a:lnTo>
                      <a:pt x="884" y="1345"/>
                    </a:lnTo>
                    <a:lnTo>
                      <a:pt x="848" y="1322"/>
                    </a:lnTo>
                    <a:lnTo>
                      <a:pt x="807" y="1306"/>
                    </a:lnTo>
                    <a:lnTo>
                      <a:pt x="765" y="1295"/>
                    </a:lnTo>
                    <a:lnTo>
                      <a:pt x="720" y="1292"/>
                    </a:lnTo>
                    <a:lnTo>
                      <a:pt x="719" y="1292"/>
                    </a:lnTo>
                    <a:lnTo>
                      <a:pt x="678" y="1294"/>
                    </a:lnTo>
                    <a:lnTo>
                      <a:pt x="639" y="1303"/>
                    </a:lnTo>
                    <a:lnTo>
                      <a:pt x="602" y="1317"/>
                    </a:lnTo>
                    <a:lnTo>
                      <a:pt x="567" y="1337"/>
                    </a:lnTo>
                    <a:lnTo>
                      <a:pt x="536" y="1360"/>
                    </a:lnTo>
                    <a:lnTo>
                      <a:pt x="510" y="1388"/>
                    </a:lnTo>
                    <a:lnTo>
                      <a:pt x="485" y="1419"/>
                    </a:lnTo>
                    <a:lnTo>
                      <a:pt x="467" y="1453"/>
                    </a:lnTo>
                    <a:lnTo>
                      <a:pt x="453" y="1490"/>
                    </a:lnTo>
                    <a:lnTo>
                      <a:pt x="444" y="1530"/>
                    </a:lnTo>
                    <a:lnTo>
                      <a:pt x="441" y="1571"/>
                    </a:lnTo>
                    <a:lnTo>
                      <a:pt x="444" y="1607"/>
                    </a:lnTo>
                    <a:lnTo>
                      <a:pt x="451" y="1643"/>
                    </a:lnTo>
                    <a:lnTo>
                      <a:pt x="463" y="1677"/>
                    </a:lnTo>
                    <a:lnTo>
                      <a:pt x="478" y="1710"/>
                    </a:lnTo>
                    <a:lnTo>
                      <a:pt x="0" y="1710"/>
                    </a:lnTo>
                    <a:lnTo>
                      <a:pt x="2" y="1079"/>
                    </a:lnTo>
                    <a:lnTo>
                      <a:pt x="698" y="1079"/>
                    </a:lnTo>
                    <a:lnTo>
                      <a:pt x="698" y="1078"/>
                    </a:lnTo>
                    <a:lnTo>
                      <a:pt x="699" y="1075"/>
                    </a:lnTo>
                    <a:lnTo>
                      <a:pt x="701" y="1070"/>
                    </a:lnTo>
                    <a:lnTo>
                      <a:pt x="705" y="1062"/>
                    </a:lnTo>
                    <a:lnTo>
                      <a:pt x="710" y="1052"/>
                    </a:lnTo>
                    <a:lnTo>
                      <a:pt x="716" y="1039"/>
                    </a:lnTo>
                    <a:lnTo>
                      <a:pt x="725" y="1022"/>
                    </a:lnTo>
                    <a:lnTo>
                      <a:pt x="736" y="1002"/>
                    </a:lnTo>
                    <a:lnTo>
                      <a:pt x="747" y="979"/>
                    </a:lnTo>
                    <a:lnTo>
                      <a:pt x="762" y="952"/>
                    </a:lnTo>
                    <a:lnTo>
                      <a:pt x="780" y="921"/>
                    </a:lnTo>
                    <a:lnTo>
                      <a:pt x="799" y="885"/>
                    </a:lnTo>
                    <a:lnTo>
                      <a:pt x="823" y="845"/>
                    </a:lnTo>
                    <a:lnTo>
                      <a:pt x="848" y="801"/>
                    </a:lnTo>
                    <a:lnTo>
                      <a:pt x="878" y="748"/>
                    </a:lnTo>
                    <a:lnTo>
                      <a:pt x="910" y="691"/>
                    </a:lnTo>
                    <a:lnTo>
                      <a:pt x="944" y="634"/>
                    </a:lnTo>
                    <a:lnTo>
                      <a:pt x="980" y="572"/>
                    </a:lnTo>
                    <a:lnTo>
                      <a:pt x="1017" y="512"/>
                    </a:lnTo>
                    <a:lnTo>
                      <a:pt x="1056" y="451"/>
                    </a:lnTo>
                    <a:lnTo>
                      <a:pt x="1095" y="392"/>
                    </a:lnTo>
                    <a:lnTo>
                      <a:pt x="1136" y="335"/>
                    </a:lnTo>
                    <a:lnTo>
                      <a:pt x="1176" y="280"/>
                    </a:lnTo>
                    <a:lnTo>
                      <a:pt x="1216" y="230"/>
                    </a:lnTo>
                    <a:lnTo>
                      <a:pt x="1258" y="185"/>
                    </a:lnTo>
                    <a:lnTo>
                      <a:pt x="1300" y="145"/>
                    </a:lnTo>
                    <a:lnTo>
                      <a:pt x="1340" y="113"/>
                    </a:lnTo>
                    <a:lnTo>
                      <a:pt x="1383" y="79"/>
                    </a:lnTo>
                    <a:lnTo>
                      <a:pt x="1424" y="42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89600" tIns="44800" rIns="89600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64"/>
                  <a:buFont typeface="Calibri"/>
                  <a:buNone/>
                </a:pPr>
                <a:endParaRPr sz="1764" b="0" i="0" u="none" strike="noStrike" cap="none">
                  <a:solidFill>
                    <a:srgbClr val="474C5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50;p2">
                <a:extLst>
                  <a:ext uri="{FF2B5EF4-FFF2-40B4-BE49-F238E27FC236}">
                    <a16:creationId xmlns:a16="http://schemas.microsoft.com/office/drawing/2014/main" id="{EB5F2582-BB93-9EF6-3BCA-E70A4F00A825}"/>
                  </a:ext>
                </a:extLst>
              </p:cNvPr>
              <p:cNvSpPr/>
              <p:nvPr/>
            </p:nvSpPr>
            <p:spPr>
              <a:xfrm>
                <a:off x="5487988" y="4665663"/>
                <a:ext cx="2905125" cy="178593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125" extrusionOk="0">
                    <a:moveTo>
                      <a:pt x="420" y="0"/>
                    </a:moveTo>
                    <a:lnTo>
                      <a:pt x="923" y="0"/>
                    </a:lnTo>
                    <a:lnTo>
                      <a:pt x="907" y="34"/>
                    </a:lnTo>
                    <a:lnTo>
                      <a:pt x="895" y="68"/>
                    </a:lnTo>
                    <a:lnTo>
                      <a:pt x="887" y="104"/>
                    </a:lnTo>
                    <a:lnTo>
                      <a:pt x="885" y="141"/>
                    </a:lnTo>
                    <a:lnTo>
                      <a:pt x="887" y="169"/>
                    </a:lnTo>
                    <a:lnTo>
                      <a:pt x="891" y="195"/>
                    </a:lnTo>
                    <a:lnTo>
                      <a:pt x="891" y="197"/>
                    </a:lnTo>
                    <a:lnTo>
                      <a:pt x="903" y="238"/>
                    </a:lnTo>
                    <a:lnTo>
                      <a:pt x="921" y="276"/>
                    </a:lnTo>
                    <a:lnTo>
                      <a:pt x="944" y="311"/>
                    </a:lnTo>
                    <a:lnTo>
                      <a:pt x="972" y="342"/>
                    </a:lnTo>
                    <a:lnTo>
                      <a:pt x="1004" y="367"/>
                    </a:lnTo>
                    <a:lnTo>
                      <a:pt x="1040" y="389"/>
                    </a:lnTo>
                    <a:lnTo>
                      <a:pt x="1079" y="406"/>
                    </a:lnTo>
                    <a:lnTo>
                      <a:pt x="1121" y="415"/>
                    </a:lnTo>
                    <a:lnTo>
                      <a:pt x="1165" y="418"/>
                    </a:lnTo>
                    <a:lnTo>
                      <a:pt x="1166" y="418"/>
                    </a:lnTo>
                    <a:lnTo>
                      <a:pt x="1180" y="418"/>
                    </a:lnTo>
                    <a:lnTo>
                      <a:pt x="1206" y="416"/>
                    </a:lnTo>
                    <a:lnTo>
                      <a:pt x="1220" y="414"/>
                    </a:lnTo>
                    <a:lnTo>
                      <a:pt x="1240" y="408"/>
                    </a:lnTo>
                    <a:lnTo>
                      <a:pt x="1273" y="396"/>
                    </a:lnTo>
                    <a:lnTo>
                      <a:pt x="1305" y="380"/>
                    </a:lnTo>
                    <a:lnTo>
                      <a:pt x="1335" y="361"/>
                    </a:lnTo>
                    <a:lnTo>
                      <a:pt x="1362" y="336"/>
                    </a:lnTo>
                    <a:lnTo>
                      <a:pt x="1385" y="311"/>
                    </a:lnTo>
                    <a:lnTo>
                      <a:pt x="1405" y="282"/>
                    </a:lnTo>
                    <a:lnTo>
                      <a:pt x="1420" y="252"/>
                    </a:lnTo>
                    <a:lnTo>
                      <a:pt x="1430" y="223"/>
                    </a:lnTo>
                    <a:lnTo>
                      <a:pt x="1438" y="194"/>
                    </a:lnTo>
                    <a:lnTo>
                      <a:pt x="1442" y="167"/>
                    </a:lnTo>
                    <a:lnTo>
                      <a:pt x="1443" y="139"/>
                    </a:lnTo>
                    <a:lnTo>
                      <a:pt x="1441" y="102"/>
                    </a:lnTo>
                    <a:lnTo>
                      <a:pt x="1434" y="67"/>
                    </a:lnTo>
                    <a:lnTo>
                      <a:pt x="1421" y="33"/>
                    </a:lnTo>
                    <a:lnTo>
                      <a:pt x="1406" y="0"/>
                    </a:lnTo>
                    <a:lnTo>
                      <a:pt x="1830" y="0"/>
                    </a:lnTo>
                    <a:lnTo>
                      <a:pt x="1815" y="29"/>
                    </a:lnTo>
                    <a:lnTo>
                      <a:pt x="1797" y="56"/>
                    </a:lnTo>
                    <a:lnTo>
                      <a:pt x="1780" y="78"/>
                    </a:lnTo>
                    <a:lnTo>
                      <a:pt x="1763" y="97"/>
                    </a:lnTo>
                    <a:lnTo>
                      <a:pt x="1747" y="115"/>
                    </a:lnTo>
                    <a:lnTo>
                      <a:pt x="1730" y="127"/>
                    </a:lnTo>
                    <a:lnTo>
                      <a:pt x="1718" y="138"/>
                    </a:lnTo>
                    <a:lnTo>
                      <a:pt x="1709" y="145"/>
                    </a:lnTo>
                    <a:lnTo>
                      <a:pt x="1702" y="149"/>
                    </a:lnTo>
                    <a:lnTo>
                      <a:pt x="1699" y="150"/>
                    </a:lnTo>
                    <a:lnTo>
                      <a:pt x="1700" y="154"/>
                    </a:lnTo>
                    <a:lnTo>
                      <a:pt x="1706" y="161"/>
                    </a:lnTo>
                    <a:lnTo>
                      <a:pt x="1713" y="174"/>
                    </a:lnTo>
                    <a:lnTo>
                      <a:pt x="1722" y="190"/>
                    </a:lnTo>
                    <a:lnTo>
                      <a:pt x="1732" y="210"/>
                    </a:lnTo>
                    <a:lnTo>
                      <a:pt x="1742" y="235"/>
                    </a:lnTo>
                    <a:lnTo>
                      <a:pt x="1751" y="262"/>
                    </a:lnTo>
                    <a:lnTo>
                      <a:pt x="1759" y="294"/>
                    </a:lnTo>
                    <a:lnTo>
                      <a:pt x="1765" y="327"/>
                    </a:lnTo>
                    <a:lnTo>
                      <a:pt x="1767" y="364"/>
                    </a:lnTo>
                    <a:lnTo>
                      <a:pt x="1766" y="402"/>
                    </a:lnTo>
                    <a:lnTo>
                      <a:pt x="1762" y="433"/>
                    </a:lnTo>
                    <a:lnTo>
                      <a:pt x="1754" y="462"/>
                    </a:lnTo>
                    <a:lnTo>
                      <a:pt x="1741" y="490"/>
                    </a:lnTo>
                    <a:lnTo>
                      <a:pt x="1727" y="515"/>
                    </a:lnTo>
                    <a:lnTo>
                      <a:pt x="1710" y="538"/>
                    </a:lnTo>
                    <a:lnTo>
                      <a:pt x="1692" y="560"/>
                    </a:lnTo>
                    <a:lnTo>
                      <a:pt x="1674" y="579"/>
                    </a:lnTo>
                    <a:lnTo>
                      <a:pt x="1657" y="596"/>
                    </a:lnTo>
                    <a:lnTo>
                      <a:pt x="1639" y="611"/>
                    </a:lnTo>
                    <a:lnTo>
                      <a:pt x="1623" y="623"/>
                    </a:lnTo>
                    <a:lnTo>
                      <a:pt x="1610" y="633"/>
                    </a:lnTo>
                    <a:lnTo>
                      <a:pt x="1600" y="640"/>
                    </a:lnTo>
                    <a:lnTo>
                      <a:pt x="1593" y="645"/>
                    </a:lnTo>
                    <a:lnTo>
                      <a:pt x="1591" y="646"/>
                    </a:lnTo>
                    <a:lnTo>
                      <a:pt x="1593" y="648"/>
                    </a:lnTo>
                    <a:lnTo>
                      <a:pt x="1598" y="655"/>
                    </a:lnTo>
                    <a:lnTo>
                      <a:pt x="1605" y="666"/>
                    </a:lnTo>
                    <a:lnTo>
                      <a:pt x="1613" y="682"/>
                    </a:lnTo>
                    <a:lnTo>
                      <a:pt x="1622" y="700"/>
                    </a:lnTo>
                    <a:lnTo>
                      <a:pt x="1630" y="722"/>
                    </a:lnTo>
                    <a:lnTo>
                      <a:pt x="1638" y="746"/>
                    </a:lnTo>
                    <a:lnTo>
                      <a:pt x="1643" y="774"/>
                    </a:lnTo>
                    <a:lnTo>
                      <a:pt x="1645" y="805"/>
                    </a:lnTo>
                    <a:lnTo>
                      <a:pt x="1644" y="837"/>
                    </a:lnTo>
                    <a:lnTo>
                      <a:pt x="1638" y="871"/>
                    </a:lnTo>
                    <a:lnTo>
                      <a:pt x="1625" y="909"/>
                    </a:lnTo>
                    <a:lnTo>
                      <a:pt x="1610" y="946"/>
                    </a:lnTo>
                    <a:lnTo>
                      <a:pt x="1591" y="979"/>
                    </a:lnTo>
                    <a:lnTo>
                      <a:pt x="1568" y="1012"/>
                    </a:lnTo>
                    <a:lnTo>
                      <a:pt x="1542" y="1039"/>
                    </a:lnTo>
                    <a:lnTo>
                      <a:pt x="1513" y="1064"/>
                    </a:lnTo>
                    <a:lnTo>
                      <a:pt x="1482" y="1083"/>
                    </a:lnTo>
                    <a:lnTo>
                      <a:pt x="1447" y="1098"/>
                    </a:lnTo>
                    <a:lnTo>
                      <a:pt x="1412" y="1108"/>
                    </a:lnTo>
                    <a:lnTo>
                      <a:pt x="1374" y="1111"/>
                    </a:lnTo>
                    <a:lnTo>
                      <a:pt x="1359" y="1111"/>
                    </a:lnTo>
                    <a:lnTo>
                      <a:pt x="1337" y="1112"/>
                    </a:lnTo>
                    <a:lnTo>
                      <a:pt x="1307" y="1112"/>
                    </a:lnTo>
                    <a:lnTo>
                      <a:pt x="1270" y="1112"/>
                    </a:lnTo>
                    <a:lnTo>
                      <a:pt x="1227" y="1113"/>
                    </a:lnTo>
                    <a:lnTo>
                      <a:pt x="1180" y="1113"/>
                    </a:lnTo>
                    <a:lnTo>
                      <a:pt x="1128" y="1114"/>
                    </a:lnTo>
                    <a:lnTo>
                      <a:pt x="1071" y="1116"/>
                    </a:lnTo>
                    <a:lnTo>
                      <a:pt x="1013" y="1117"/>
                    </a:lnTo>
                    <a:lnTo>
                      <a:pt x="952" y="1117"/>
                    </a:lnTo>
                    <a:lnTo>
                      <a:pt x="890" y="1118"/>
                    </a:lnTo>
                    <a:lnTo>
                      <a:pt x="826" y="1119"/>
                    </a:lnTo>
                    <a:lnTo>
                      <a:pt x="763" y="1120"/>
                    </a:lnTo>
                    <a:lnTo>
                      <a:pt x="699" y="1121"/>
                    </a:lnTo>
                    <a:lnTo>
                      <a:pt x="638" y="1121"/>
                    </a:lnTo>
                    <a:lnTo>
                      <a:pt x="578" y="1123"/>
                    </a:lnTo>
                    <a:lnTo>
                      <a:pt x="521" y="1124"/>
                    </a:lnTo>
                    <a:lnTo>
                      <a:pt x="468" y="1124"/>
                    </a:lnTo>
                    <a:lnTo>
                      <a:pt x="420" y="1125"/>
                    </a:lnTo>
                    <a:lnTo>
                      <a:pt x="420" y="796"/>
                    </a:lnTo>
                    <a:lnTo>
                      <a:pt x="349" y="875"/>
                    </a:lnTo>
                    <a:lnTo>
                      <a:pt x="342" y="884"/>
                    </a:lnTo>
                    <a:lnTo>
                      <a:pt x="334" y="892"/>
                    </a:lnTo>
                    <a:lnTo>
                      <a:pt x="311" y="910"/>
                    </a:lnTo>
                    <a:lnTo>
                      <a:pt x="286" y="924"/>
                    </a:lnTo>
                    <a:lnTo>
                      <a:pt x="258" y="934"/>
                    </a:lnTo>
                    <a:lnTo>
                      <a:pt x="230" y="941"/>
                    </a:lnTo>
                    <a:lnTo>
                      <a:pt x="200" y="944"/>
                    </a:lnTo>
                    <a:lnTo>
                      <a:pt x="199" y="944"/>
                    </a:lnTo>
                    <a:lnTo>
                      <a:pt x="164" y="941"/>
                    </a:lnTo>
                    <a:lnTo>
                      <a:pt x="131" y="932"/>
                    </a:lnTo>
                    <a:lnTo>
                      <a:pt x="100" y="917"/>
                    </a:lnTo>
                    <a:lnTo>
                      <a:pt x="72" y="897"/>
                    </a:lnTo>
                    <a:lnTo>
                      <a:pt x="48" y="873"/>
                    </a:lnTo>
                    <a:lnTo>
                      <a:pt x="28" y="845"/>
                    </a:lnTo>
                    <a:lnTo>
                      <a:pt x="13" y="815"/>
                    </a:lnTo>
                    <a:lnTo>
                      <a:pt x="4" y="782"/>
                    </a:lnTo>
                    <a:lnTo>
                      <a:pt x="0" y="746"/>
                    </a:lnTo>
                    <a:lnTo>
                      <a:pt x="4" y="710"/>
                    </a:lnTo>
                    <a:lnTo>
                      <a:pt x="13" y="677"/>
                    </a:lnTo>
                    <a:lnTo>
                      <a:pt x="28" y="646"/>
                    </a:lnTo>
                    <a:lnTo>
                      <a:pt x="46" y="618"/>
                    </a:lnTo>
                    <a:lnTo>
                      <a:pt x="71" y="594"/>
                    </a:lnTo>
                    <a:lnTo>
                      <a:pt x="98" y="574"/>
                    </a:lnTo>
                    <a:lnTo>
                      <a:pt x="130" y="559"/>
                    </a:lnTo>
                    <a:lnTo>
                      <a:pt x="163" y="550"/>
                    </a:lnTo>
                    <a:lnTo>
                      <a:pt x="199" y="546"/>
                    </a:lnTo>
                    <a:lnTo>
                      <a:pt x="199" y="546"/>
                    </a:lnTo>
                    <a:lnTo>
                      <a:pt x="234" y="550"/>
                    </a:lnTo>
                    <a:lnTo>
                      <a:pt x="265" y="558"/>
                    </a:lnTo>
                    <a:lnTo>
                      <a:pt x="296" y="572"/>
                    </a:lnTo>
                    <a:lnTo>
                      <a:pt x="324" y="590"/>
                    </a:lnTo>
                    <a:lnTo>
                      <a:pt x="348" y="613"/>
                    </a:lnTo>
                    <a:lnTo>
                      <a:pt x="359" y="627"/>
                    </a:lnTo>
                    <a:lnTo>
                      <a:pt x="420" y="627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89600" tIns="44800" rIns="89600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64"/>
                  <a:buFont typeface="Calibri"/>
                  <a:buNone/>
                </a:pPr>
                <a:endParaRPr sz="1764" b="0" i="0" u="none" strike="noStrike" cap="none">
                  <a:solidFill>
                    <a:srgbClr val="474C5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251;p2">
              <a:extLst>
                <a:ext uri="{FF2B5EF4-FFF2-40B4-BE49-F238E27FC236}">
                  <a16:creationId xmlns:a16="http://schemas.microsoft.com/office/drawing/2014/main" id="{A1A31B63-6274-03A3-A72D-E837608C60A0}"/>
                </a:ext>
              </a:extLst>
            </p:cNvPr>
            <p:cNvGrpSpPr/>
            <p:nvPr/>
          </p:nvGrpSpPr>
          <p:grpSpPr>
            <a:xfrm>
              <a:off x="3439596" y="1916686"/>
              <a:ext cx="1605861" cy="821514"/>
              <a:chOff x="2220087" y="1905000"/>
              <a:chExt cx="2197925" cy="838200"/>
            </a:xfrm>
          </p:grpSpPr>
          <p:cxnSp>
            <p:nvCxnSpPr>
              <p:cNvPr id="48" name="Google Shape;252;p2">
                <a:extLst>
                  <a:ext uri="{FF2B5EF4-FFF2-40B4-BE49-F238E27FC236}">
                    <a16:creationId xmlns:a16="http://schemas.microsoft.com/office/drawing/2014/main" id="{E784F6C5-39ED-8BF5-3F8E-3195991DD4D4}"/>
                  </a:ext>
                </a:extLst>
              </p:cNvPr>
              <p:cNvCxnSpPr/>
              <p:nvPr/>
            </p:nvCxnSpPr>
            <p:spPr>
              <a:xfrm>
                <a:off x="2220087" y="1905000"/>
                <a:ext cx="137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miter lim="800000"/>
                <a:headEnd type="oval" w="lg" len="lg"/>
                <a:tailEnd type="none" w="sm" len="sm"/>
              </a:ln>
            </p:spPr>
          </p:cxnSp>
          <p:cxnSp>
            <p:nvCxnSpPr>
              <p:cNvPr id="49" name="Google Shape;253;p2">
                <a:extLst>
                  <a:ext uri="{FF2B5EF4-FFF2-40B4-BE49-F238E27FC236}">
                    <a16:creationId xmlns:a16="http://schemas.microsoft.com/office/drawing/2014/main" id="{C39F92E5-034A-7360-A94C-34C11D289560}"/>
                  </a:ext>
                </a:extLst>
              </p:cNvPr>
              <p:cNvCxnSpPr/>
              <p:nvPr/>
            </p:nvCxnSpPr>
            <p:spPr>
              <a:xfrm>
                <a:off x="3579812" y="1905000"/>
                <a:ext cx="838200" cy="838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9" name="Google Shape;254;p2">
              <a:extLst>
                <a:ext uri="{FF2B5EF4-FFF2-40B4-BE49-F238E27FC236}">
                  <a16:creationId xmlns:a16="http://schemas.microsoft.com/office/drawing/2014/main" id="{02253E81-4E29-4C65-3FCB-348EC4516E7B}"/>
                </a:ext>
              </a:extLst>
            </p:cNvPr>
            <p:cNvGrpSpPr/>
            <p:nvPr/>
          </p:nvGrpSpPr>
          <p:grpSpPr>
            <a:xfrm flipH="1">
              <a:off x="6903656" y="1916686"/>
              <a:ext cx="1605861" cy="821514"/>
              <a:chOff x="2220087" y="1905000"/>
              <a:chExt cx="2197925" cy="838200"/>
            </a:xfrm>
          </p:grpSpPr>
          <p:cxnSp>
            <p:nvCxnSpPr>
              <p:cNvPr id="46" name="Google Shape;255;p2">
                <a:extLst>
                  <a:ext uri="{FF2B5EF4-FFF2-40B4-BE49-F238E27FC236}">
                    <a16:creationId xmlns:a16="http://schemas.microsoft.com/office/drawing/2014/main" id="{35A14C97-3594-5617-B623-C99F4FEC1BB6}"/>
                  </a:ext>
                </a:extLst>
              </p:cNvPr>
              <p:cNvCxnSpPr/>
              <p:nvPr/>
            </p:nvCxnSpPr>
            <p:spPr>
              <a:xfrm>
                <a:off x="2220087" y="1905000"/>
                <a:ext cx="137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oval" w="lg" len="lg"/>
                <a:tailEnd type="none" w="sm" len="sm"/>
              </a:ln>
            </p:spPr>
          </p:cxnSp>
          <p:cxnSp>
            <p:nvCxnSpPr>
              <p:cNvPr id="47" name="Google Shape;256;p2">
                <a:extLst>
                  <a:ext uri="{FF2B5EF4-FFF2-40B4-BE49-F238E27FC236}">
                    <a16:creationId xmlns:a16="http://schemas.microsoft.com/office/drawing/2014/main" id="{603089D0-F484-84FB-53D5-372D992A0576}"/>
                  </a:ext>
                </a:extLst>
              </p:cNvPr>
              <p:cNvCxnSpPr/>
              <p:nvPr/>
            </p:nvCxnSpPr>
            <p:spPr>
              <a:xfrm>
                <a:off x="3579812" y="1905000"/>
                <a:ext cx="838200" cy="838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0" name="Google Shape;257;p2">
              <a:extLst>
                <a:ext uri="{FF2B5EF4-FFF2-40B4-BE49-F238E27FC236}">
                  <a16:creationId xmlns:a16="http://schemas.microsoft.com/office/drawing/2014/main" id="{BF54110D-FD96-5258-47EA-A862848D4E77}"/>
                </a:ext>
              </a:extLst>
            </p:cNvPr>
            <p:cNvGrpSpPr/>
            <p:nvPr/>
          </p:nvGrpSpPr>
          <p:grpSpPr>
            <a:xfrm rot="10800000" flipH="1">
              <a:off x="3439596" y="4766178"/>
              <a:ext cx="1605861" cy="821514"/>
              <a:chOff x="2220087" y="1905000"/>
              <a:chExt cx="2197925" cy="838200"/>
            </a:xfrm>
          </p:grpSpPr>
          <p:cxnSp>
            <p:nvCxnSpPr>
              <p:cNvPr id="44" name="Google Shape;258;p2">
                <a:extLst>
                  <a:ext uri="{FF2B5EF4-FFF2-40B4-BE49-F238E27FC236}">
                    <a16:creationId xmlns:a16="http://schemas.microsoft.com/office/drawing/2014/main" id="{BF3A3829-1D38-243A-30F8-6D9B8F771199}"/>
                  </a:ext>
                </a:extLst>
              </p:cNvPr>
              <p:cNvCxnSpPr/>
              <p:nvPr/>
            </p:nvCxnSpPr>
            <p:spPr>
              <a:xfrm>
                <a:off x="2220087" y="1905000"/>
                <a:ext cx="137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oval" w="lg" len="lg"/>
                <a:tailEnd type="none" w="sm" len="sm"/>
              </a:ln>
            </p:spPr>
          </p:cxnSp>
          <p:cxnSp>
            <p:nvCxnSpPr>
              <p:cNvPr id="45" name="Google Shape;259;p2">
                <a:extLst>
                  <a:ext uri="{FF2B5EF4-FFF2-40B4-BE49-F238E27FC236}">
                    <a16:creationId xmlns:a16="http://schemas.microsoft.com/office/drawing/2014/main" id="{3319E2AE-BA6B-FB0D-F341-AA6160A68C2F}"/>
                  </a:ext>
                </a:extLst>
              </p:cNvPr>
              <p:cNvCxnSpPr/>
              <p:nvPr/>
            </p:nvCxnSpPr>
            <p:spPr>
              <a:xfrm>
                <a:off x="3579812" y="1905000"/>
                <a:ext cx="838200" cy="838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" name="Google Shape;260;p2">
              <a:extLst>
                <a:ext uri="{FF2B5EF4-FFF2-40B4-BE49-F238E27FC236}">
                  <a16:creationId xmlns:a16="http://schemas.microsoft.com/office/drawing/2014/main" id="{F490CB98-8533-8DF1-5D31-4CB0E859CA20}"/>
                </a:ext>
              </a:extLst>
            </p:cNvPr>
            <p:cNvGrpSpPr/>
            <p:nvPr/>
          </p:nvGrpSpPr>
          <p:grpSpPr>
            <a:xfrm rot="10800000">
              <a:off x="6903656" y="4766178"/>
              <a:ext cx="1605861" cy="821514"/>
              <a:chOff x="2220087" y="1905000"/>
              <a:chExt cx="2197925" cy="838200"/>
            </a:xfrm>
          </p:grpSpPr>
          <p:cxnSp>
            <p:nvCxnSpPr>
              <p:cNvPr id="42" name="Google Shape;261;p2">
                <a:extLst>
                  <a:ext uri="{FF2B5EF4-FFF2-40B4-BE49-F238E27FC236}">
                    <a16:creationId xmlns:a16="http://schemas.microsoft.com/office/drawing/2014/main" id="{FFE85B2A-9DD6-8992-5EB5-023A57F1CAD0}"/>
                  </a:ext>
                </a:extLst>
              </p:cNvPr>
              <p:cNvCxnSpPr/>
              <p:nvPr/>
            </p:nvCxnSpPr>
            <p:spPr>
              <a:xfrm>
                <a:off x="3579812" y="1905000"/>
                <a:ext cx="838200" cy="838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262;p2">
                <a:extLst>
                  <a:ext uri="{FF2B5EF4-FFF2-40B4-BE49-F238E27FC236}">
                    <a16:creationId xmlns:a16="http://schemas.microsoft.com/office/drawing/2014/main" id="{1CC15D27-471F-7444-5CFF-2E02B696B337}"/>
                  </a:ext>
                </a:extLst>
              </p:cNvPr>
              <p:cNvCxnSpPr/>
              <p:nvPr/>
            </p:nvCxnSpPr>
            <p:spPr>
              <a:xfrm>
                <a:off x="2220087" y="1905000"/>
                <a:ext cx="137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miter lim="800000"/>
                <a:headEnd type="oval" w="lg" len="lg"/>
                <a:tailEnd type="none" w="sm" len="sm"/>
              </a:ln>
            </p:spPr>
          </p:cxnSp>
        </p:grpSp>
      </p:grpSp>
      <p:sp>
        <p:nvSpPr>
          <p:cNvPr id="64" name="Google Shape;238;p2">
            <a:extLst>
              <a:ext uri="{FF2B5EF4-FFF2-40B4-BE49-F238E27FC236}">
                <a16:creationId xmlns:a16="http://schemas.microsoft.com/office/drawing/2014/main" id="{D5E2580F-7F34-DCAE-987C-A44801281293}"/>
              </a:ext>
            </a:extLst>
          </p:cNvPr>
          <p:cNvSpPr txBox="1"/>
          <p:nvPr/>
        </p:nvSpPr>
        <p:spPr>
          <a:xfrm>
            <a:off x="5496556" y="3810621"/>
            <a:ext cx="244819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3124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EE3124"/>
                </a:solidFill>
                <a:latin typeface="Calibri"/>
                <a:ea typeface="Calibri"/>
                <a:cs typeface="Calibri"/>
                <a:sym typeface="Calibri"/>
              </a:rPr>
              <a:t>Reports </a:t>
            </a:r>
            <a:r>
              <a:rPr lang="en-US" sz="1400" b="0" i="0" u="none" strike="noStrike" cap="none" dirty="0">
                <a:solidFill>
                  <a:srgbClr val="EE3124"/>
                </a:solidFill>
                <a:latin typeface="Calibri"/>
                <a:ea typeface="Calibri"/>
                <a:cs typeface="Calibri"/>
                <a:sym typeface="Calibri"/>
              </a:rPr>
              <a:t>can be used as a starting point for figuring out production and market trends</a:t>
            </a:r>
            <a:endParaRPr sz="1400" b="0" i="0" u="none" strike="noStrike" cap="none" dirty="0">
              <a:solidFill>
                <a:srgbClr val="EE3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239;p2">
            <a:extLst>
              <a:ext uri="{FF2B5EF4-FFF2-40B4-BE49-F238E27FC236}">
                <a16:creationId xmlns:a16="http://schemas.microsoft.com/office/drawing/2014/main" id="{9FA59EDB-B6DA-EB3C-6874-0CC52BB2E985}"/>
              </a:ext>
            </a:extLst>
          </p:cNvPr>
          <p:cNvSpPr txBox="1"/>
          <p:nvPr/>
        </p:nvSpPr>
        <p:spPr>
          <a:xfrm>
            <a:off x="9935766" y="3702900"/>
            <a:ext cx="223354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71A"/>
              </a:buClr>
              <a:buSzPts val="1400"/>
              <a:buFont typeface="Calibri"/>
              <a:buNone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4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nteractive visualizations </a:t>
            </a:r>
            <a:r>
              <a:rPr lang="en-US" sz="1400" i="0" u="none" strike="noStrike" cap="none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can be helpful when applying for a range of grants and fundings 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8" name="Google Shape;240;p2">
            <a:extLst>
              <a:ext uri="{FF2B5EF4-FFF2-40B4-BE49-F238E27FC236}">
                <a16:creationId xmlns:a16="http://schemas.microsoft.com/office/drawing/2014/main" id="{D3B3A5B6-53AA-D70F-5073-CC58768636CF}"/>
              </a:ext>
            </a:extLst>
          </p:cNvPr>
          <p:cNvSpPr txBox="1"/>
          <p:nvPr/>
        </p:nvSpPr>
        <p:spPr>
          <a:xfrm>
            <a:off x="9935325" y="4922654"/>
            <a:ext cx="204577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99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6999"/>
                </a:solidFill>
                <a:latin typeface="Calibri"/>
                <a:ea typeface="Calibri"/>
                <a:cs typeface="Calibri"/>
                <a:sym typeface="Calibri"/>
              </a:rPr>
              <a:t>Measurable</a:t>
            </a:r>
            <a:r>
              <a:rPr lang="en-US" sz="1400" b="0" i="0" u="none" strike="noStrike" cap="none" dirty="0">
                <a:solidFill>
                  <a:srgbClr val="006999"/>
                </a:solidFill>
                <a:latin typeface="Calibri"/>
                <a:ea typeface="Calibri"/>
                <a:cs typeface="Calibri"/>
                <a:sym typeface="Calibri"/>
              </a:rPr>
              <a:t> and interesting KPIs (</a:t>
            </a:r>
            <a:r>
              <a:rPr lang="en-US" sz="1400" dirty="0">
                <a:solidFill>
                  <a:srgbClr val="006999"/>
                </a:solidFill>
                <a:latin typeface="Calibri"/>
                <a:ea typeface="Calibri"/>
                <a:cs typeface="Calibri"/>
                <a:sym typeface="Calibri"/>
              </a:rPr>
              <a:t>production by state, Avg. expenditure, nearby Food hubs </a:t>
            </a:r>
            <a:r>
              <a:rPr lang="en-US" sz="1400" b="0" i="0" u="none" strike="noStrike" cap="none" dirty="0">
                <a:solidFill>
                  <a:srgbClr val="006999"/>
                </a:solidFill>
                <a:latin typeface="Calibri"/>
                <a:ea typeface="Calibri"/>
                <a:cs typeface="Calibri"/>
                <a:sym typeface="Calibri"/>
              </a:rPr>
              <a:t>etc.)</a:t>
            </a:r>
            <a:endParaRPr sz="1400" b="0" i="0" u="none" strike="noStrike" cap="none" dirty="0">
              <a:solidFill>
                <a:srgbClr val="006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41;p2">
            <a:extLst>
              <a:ext uri="{FF2B5EF4-FFF2-40B4-BE49-F238E27FC236}">
                <a16:creationId xmlns:a16="http://schemas.microsoft.com/office/drawing/2014/main" id="{53D4DFE8-9AD1-A1C9-5CF6-1009CBD1E9C4}"/>
              </a:ext>
            </a:extLst>
          </p:cNvPr>
          <p:cNvSpPr txBox="1"/>
          <p:nvPr/>
        </p:nvSpPr>
        <p:spPr>
          <a:xfrm>
            <a:off x="5725324" y="5173181"/>
            <a:ext cx="21338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Clr>
                <a:srgbClr val="474C55"/>
              </a:buClr>
              <a:buSzPts val="1400"/>
            </a:pPr>
            <a:r>
              <a:rPr lang="en-US" sz="1400" dirty="0">
                <a:solidFill>
                  <a:srgbClr val="474C55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en-US" sz="1400" b="0" i="0" u="none" strike="noStrike" cap="none" dirty="0">
                <a:solidFill>
                  <a:srgbClr val="474C55"/>
                </a:solidFill>
                <a:latin typeface="Calibri"/>
                <a:ea typeface="Calibri"/>
                <a:cs typeface="Calibri"/>
                <a:sym typeface="Calibri"/>
              </a:rPr>
              <a:t> search and filtering</a:t>
            </a:r>
            <a:r>
              <a:rPr lang="en-US" sz="1400" dirty="0">
                <a:solidFill>
                  <a:srgbClr val="474C55"/>
                </a:solidFill>
                <a:latin typeface="Calibri"/>
                <a:ea typeface="Calibri"/>
                <a:cs typeface="Calibri"/>
                <a:sym typeface="Calibri"/>
              </a:rPr>
              <a:t>, can</a:t>
            </a:r>
            <a:r>
              <a:rPr lang="en-US" sz="1400" b="0" i="0" u="none" strike="noStrike" cap="none" dirty="0">
                <a:solidFill>
                  <a:srgbClr val="474C55"/>
                </a:solidFill>
                <a:latin typeface="Calibri"/>
                <a:ea typeface="Calibri"/>
                <a:cs typeface="Calibri"/>
                <a:sym typeface="Calibri"/>
              </a:rPr>
              <a:t> be downloaded as pdf</a:t>
            </a:r>
            <a:r>
              <a:rPr lang="en-US" sz="1400" dirty="0">
                <a:solidFill>
                  <a:srgbClr val="474C55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1" i="0" u="none" strike="noStrike" cap="none" dirty="0">
              <a:solidFill>
                <a:srgbClr val="474C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234;p2">
            <a:extLst>
              <a:ext uri="{FF2B5EF4-FFF2-40B4-BE49-F238E27FC236}">
                <a16:creationId xmlns:a16="http://schemas.microsoft.com/office/drawing/2014/main" id="{050F1A6E-27B4-51B5-0A51-F13B10AAB93E}"/>
              </a:ext>
            </a:extLst>
          </p:cNvPr>
          <p:cNvSpPr/>
          <p:nvPr/>
        </p:nvSpPr>
        <p:spPr>
          <a:xfrm>
            <a:off x="608777" y="1350590"/>
            <a:ext cx="11399520" cy="1743669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Initially, the reports were build using PHP as non-customizable pdf format </a:t>
            </a:r>
          </a:p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visualizations were pre-generated and added to report with no way to interact based on the requirement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</a:pP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was a need to develop a platform to make it more interactive with export as pdf functionality</a:t>
            </a:r>
          </a:p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endParaRPr lang="en-US" b="0" i="0" u="none" strike="noStrike" cap="none" dirty="0">
              <a:sym typeface="Calibri"/>
            </a:endParaRPr>
          </a:p>
          <a:p>
            <a:pPr marL="184150" marR="0" lvl="1" indent="-184150" algn="l" rtl="0">
              <a:spcBef>
                <a:spcPts val="0"/>
              </a:spcBef>
              <a:spcAft>
                <a:spcPts val="0"/>
              </a:spcAft>
              <a:buClr>
                <a:srgbClr val="F3B946"/>
              </a:buClr>
              <a:buSzPts val="168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reports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useful in applying for a wide variety of grant funding, financial institutional loans, etc. 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FEA6BBB-636F-8C32-9856-B87D4C6187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7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996A-4D86-78DA-4F02-3A876832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569" y="2519807"/>
            <a:ext cx="4302180" cy="3392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C0245-4CED-84F2-D156-7E594489FB3A}"/>
              </a:ext>
            </a:extLst>
          </p:cNvPr>
          <p:cNvSpPr txBox="1"/>
          <p:nvPr/>
        </p:nvSpPr>
        <p:spPr>
          <a:xfrm>
            <a:off x="400443" y="2619593"/>
            <a:ext cx="5066787" cy="27243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Calibri "/>
                <a:cs typeface="Arial"/>
              </a:rPr>
              <a:t>Egg Contribution in Food Categories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Calibri "/>
              </a:rPr>
              <a:t>Compares the 2021 away/at home food expenditure by state. Can also see the contribution the commodity had to those categories</a:t>
            </a: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C85A78-700D-95F5-1573-AF7529DD9314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Graph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CA707-293A-FB65-DDC6-303E9B9A8A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47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996A-4D86-78DA-4F02-3A876832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0" y="2486601"/>
            <a:ext cx="4602480" cy="2578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8E985D-D0E0-CFBC-13D3-45B8D32B1D8C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Graph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5C4F-7D8A-FB55-C1C0-2FF5199D84B7}"/>
              </a:ext>
            </a:extLst>
          </p:cNvPr>
          <p:cNvSpPr txBox="1"/>
          <p:nvPr/>
        </p:nvSpPr>
        <p:spPr>
          <a:xfrm>
            <a:off x="400443" y="2619593"/>
            <a:ext cx="5066787" cy="19856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Calibri "/>
                <a:cs typeface="Arial"/>
              </a:rPr>
              <a:t>Count of Iowa Food Markets by Category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Calibri "/>
              </a:rPr>
              <a:t>Compares different type of food markets</a:t>
            </a:r>
            <a:endParaRPr lang="en-US" sz="1600" dirty="0">
              <a:latin typeface="Calibri 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56DDC1D-999A-3E51-8BDC-27B09D1331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4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996A-4D86-78DA-4F02-3A876832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149" y="2455189"/>
            <a:ext cx="6200737" cy="323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2DB31F-6FA9-D8F0-FE23-B47258D57CA0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Graph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445EC-C073-BB67-A395-B9BE12196716}"/>
              </a:ext>
            </a:extLst>
          </p:cNvPr>
          <p:cNvSpPr txBox="1"/>
          <p:nvPr/>
        </p:nvSpPr>
        <p:spPr>
          <a:xfrm>
            <a:off x="400443" y="2619593"/>
            <a:ext cx="4132430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Calibri "/>
                <a:cs typeface="Arial"/>
              </a:rPr>
              <a:t>Farmers Market State Vs National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Calibri "/>
              </a:rPr>
              <a:t>Compares a state's farmer markets per 100,000 people to the national average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4EE9FAD-F9F1-FF86-520F-2E732F66AC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6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445EC-C073-BB67-A395-B9BE12196716}"/>
              </a:ext>
            </a:extLst>
          </p:cNvPr>
          <p:cNvSpPr txBox="1"/>
          <p:nvPr/>
        </p:nvSpPr>
        <p:spPr>
          <a:xfrm>
            <a:off x="4981515" y="2329307"/>
            <a:ext cx="4132430" cy="3140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>
                <a:latin typeface="Calibri "/>
                <a:cs typeface="Arial"/>
              </a:rPr>
              <a:t>LIVE DEMO</a:t>
            </a:r>
            <a:endParaRPr lang="en-US" sz="3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cs typeface="Arial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cs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1A971ED-013C-4721-94EF-ABA4282B8A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0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p4">
            <a:extLst>
              <a:ext uri="{FF2B5EF4-FFF2-40B4-BE49-F238E27FC236}">
                <a16:creationId xmlns:a16="http://schemas.microsoft.com/office/drawing/2014/main" id="{056982D5-DBC5-529C-77EF-23BBCF16CC9F}"/>
              </a:ext>
            </a:extLst>
          </p:cNvPr>
          <p:cNvSpPr/>
          <p:nvPr/>
        </p:nvSpPr>
        <p:spPr>
          <a:xfrm rot="10800000">
            <a:off x="6418101" y="5801821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16A3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91;p4">
            <a:extLst>
              <a:ext uri="{FF2B5EF4-FFF2-40B4-BE49-F238E27FC236}">
                <a16:creationId xmlns:a16="http://schemas.microsoft.com/office/drawing/2014/main" id="{E59D0AFD-7867-3E19-734D-3CC59BBFF534}"/>
              </a:ext>
            </a:extLst>
          </p:cNvPr>
          <p:cNvSpPr/>
          <p:nvPr/>
        </p:nvSpPr>
        <p:spPr>
          <a:xfrm rot="353353">
            <a:off x="8970052" y="2929709"/>
            <a:ext cx="2172470" cy="2194456"/>
          </a:xfrm>
          <a:custGeom>
            <a:avLst/>
            <a:gdLst/>
            <a:ahLst/>
            <a:cxnLst/>
            <a:rect l="l" t="t" r="r" b="b"/>
            <a:pathLst>
              <a:path w="2887257" h="2916478" extrusionOk="0">
                <a:moveTo>
                  <a:pt x="1409331" y="0"/>
                </a:moveTo>
                <a:lnTo>
                  <a:pt x="1401513" y="30407"/>
                </a:lnTo>
                <a:cubicBezTo>
                  <a:pt x="1383199" y="119905"/>
                  <a:pt x="1373581" y="212570"/>
                  <a:pt x="1373581" y="307482"/>
                </a:cubicBezTo>
                <a:cubicBezTo>
                  <a:pt x="1373581" y="1066776"/>
                  <a:pt x="1989111" y="1682306"/>
                  <a:pt x="2748405" y="1682306"/>
                </a:cubicBezTo>
                <a:lnTo>
                  <a:pt x="2887257" y="1675295"/>
                </a:lnTo>
                <a:lnTo>
                  <a:pt x="2878603" y="1735816"/>
                </a:lnTo>
                <a:cubicBezTo>
                  <a:pt x="2758506" y="2362614"/>
                  <a:pt x="2237835" y="2847092"/>
                  <a:pt x="1593290" y="2912549"/>
                </a:cubicBezTo>
                <a:lnTo>
                  <a:pt x="1515481" y="2916478"/>
                </a:lnTo>
                <a:lnTo>
                  <a:pt x="1522764" y="2888155"/>
                </a:lnTo>
                <a:cubicBezTo>
                  <a:pt x="1541077" y="2798657"/>
                  <a:pt x="1550695" y="2705992"/>
                  <a:pt x="1550695" y="2611080"/>
                </a:cubicBezTo>
                <a:cubicBezTo>
                  <a:pt x="1550695" y="1851786"/>
                  <a:pt x="935165" y="1236256"/>
                  <a:pt x="175871" y="1236256"/>
                </a:cubicBezTo>
                <a:cubicBezTo>
                  <a:pt x="128415" y="1236256"/>
                  <a:pt x="81521" y="1238661"/>
                  <a:pt x="35303" y="1243354"/>
                </a:cubicBezTo>
                <a:lnTo>
                  <a:pt x="0" y="1248742"/>
                </a:lnTo>
                <a:lnTo>
                  <a:pt x="12800" y="1164877"/>
                </a:lnTo>
                <a:cubicBezTo>
                  <a:pt x="140501" y="540815"/>
                  <a:pt x="666142" y="61708"/>
                  <a:pt x="1313021" y="4257"/>
                </a:cubicBezTo>
                <a:close/>
              </a:path>
            </a:pathLst>
          </a:custGeom>
          <a:solidFill>
            <a:srgbClr val="333E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4">
            <a:extLst>
              <a:ext uri="{FF2B5EF4-FFF2-40B4-BE49-F238E27FC236}">
                <a16:creationId xmlns:a16="http://schemas.microsoft.com/office/drawing/2014/main" id="{C158BE2E-164B-1184-93F8-A4DCB7606E6E}"/>
              </a:ext>
            </a:extLst>
          </p:cNvPr>
          <p:cNvSpPr/>
          <p:nvPr/>
        </p:nvSpPr>
        <p:spPr>
          <a:xfrm rot="353353">
            <a:off x="5084800" y="2699768"/>
            <a:ext cx="2172470" cy="2194456"/>
          </a:xfrm>
          <a:custGeom>
            <a:avLst/>
            <a:gdLst/>
            <a:ahLst/>
            <a:cxnLst/>
            <a:rect l="l" t="t" r="r" b="b"/>
            <a:pathLst>
              <a:path w="2887257" h="2916478" extrusionOk="0">
                <a:moveTo>
                  <a:pt x="1409331" y="0"/>
                </a:moveTo>
                <a:lnTo>
                  <a:pt x="1401513" y="30407"/>
                </a:lnTo>
                <a:cubicBezTo>
                  <a:pt x="1383199" y="119905"/>
                  <a:pt x="1373581" y="212570"/>
                  <a:pt x="1373581" y="307482"/>
                </a:cubicBezTo>
                <a:cubicBezTo>
                  <a:pt x="1373581" y="1066776"/>
                  <a:pt x="1989111" y="1682306"/>
                  <a:pt x="2748405" y="1682306"/>
                </a:cubicBezTo>
                <a:lnTo>
                  <a:pt x="2887257" y="1675295"/>
                </a:lnTo>
                <a:lnTo>
                  <a:pt x="2878603" y="1735816"/>
                </a:lnTo>
                <a:cubicBezTo>
                  <a:pt x="2758506" y="2362614"/>
                  <a:pt x="2237835" y="2847092"/>
                  <a:pt x="1593290" y="2912549"/>
                </a:cubicBezTo>
                <a:lnTo>
                  <a:pt x="1515481" y="2916478"/>
                </a:lnTo>
                <a:lnTo>
                  <a:pt x="1522764" y="2888155"/>
                </a:lnTo>
                <a:cubicBezTo>
                  <a:pt x="1541077" y="2798657"/>
                  <a:pt x="1550695" y="2705992"/>
                  <a:pt x="1550695" y="2611080"/>
                </a:cubicBezTo>
                <a:cubicBezTo>
                  <a:pt x="1550695" y="1851786"/>
                  <a:pt x="935165" y="1236256"/>
                  <a:pt x="175871" y="1236256"/>
                </a:cubicBezTo>
                <a:cubicBezTo>
                  <a:pt x="128415" y="1236256"/>
                  <a:pt x="81521" y="1238661"/>
                  <a:pt x="35303" y="1243354"/>
                </a:cubicBezTo>
                <a:lnTo>
                  <a:pt x="0" y="1248742"/>
                </a:lnTo>
                <a:lnTo>
                  <a:pt x="12800" y="1164877"/>
                </a:lnTo>
                <a:cubicBezTo>
                  <a:pt x="140501" y="540815"/>
                  <a:pt x="666142" y="61708"/>
                  <a:pt x="1313021" y="4257"/>
                </a:cubicBezTo>
                <a:close/>
              </a:path>
            </a:pathLst>
          </a:custGeom>
          <a:solidFill>
            <a:srgbClr val="333E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93;p4">
            <a:extLst>
              <a:ext uri="{FF2B5EF4-FFF2-40B4-BE49-F238E27FC236}">
                <a16:creationId xmlns:a16="http://schemas.microsoft.com/office/drawing/2014/main" id="{DC68463B-2180-6CB5-3B21-76B288135931}"/>
              </a:ext>
            </a:extLst>
          </p:cNvPr>
          <p:cNvSpPr/>
          <p:nvPr/>
        </p:nvSpPr>
        <p:spPr>
          <a:xfrm rot="-5726630">
            <a:off x="7055602" y="2816912"/>
            <a:ext cx="2172468" cy="2194456"/>
          </a:xfrm>
          <a:custGeom>
            <a:avLst/>
            <a:gdLst/>
            <a:ahLst/>
            <a:cxnLst/>
            <a:rect l="l" t="t" r="r" b="b"/>
            <a:pathLst>
              <a:path w="2887257" h="2916478" extrusionOk="0">
                <a:moveTo>
                  <a:pt x="1409331" y="0"/>
                </a:moveTo>
                <a:lnTo>
                  <a:pt x="1401513" y="30407"/>
                </a:lnTo>
                <a:cubicBezTo>
                  <a:pt x="1383199" y="119905"/>
                  <a:pt x="1373581" y="212570"/>
                  <a:pt x="1373581" y="307482"/>
                </a:cubicBezTo>
                <a:cubicBezTo>
                  <a:pt x="1373581" y="1066776"/>
                  <a:pt x="1989111" y="1682306"/>
                  <a:pt x="2748405" y="1682306"/>
                </a:cubicBezTo>
                <a:lnTo>
                  <a:pt x="2887257" y="1675295"/>
                </a:lnTo>
                <a:lnTo>
                  <a:pt x="2878603" y="1735816"/>
                </a:lnTo>
                <a:cubicBezTo>
                  <a:pt x="2758506" y="2362614"/>
                  <a:pt x="2237835" y="2847092"/>
                  <a:pt x="1593290" y="2912549"/>
                </a:cubicBezTo>
                <a:lnTo>
                  <a:pt x="1515481" y="2916478"/>
                </a:lnTo>
                <a:lnTo>
                  <a:pt x="1522764" y="2888155"/>
                </a:lnTo>
                <a:cubicBezTo>
                  <a:pt x="1541077" y="2798657"/>
                  <a:pt x="1550695" y="2705992"/>
                  <a:pt x="1550695" y="2611080"/>
                </a:cubicBezTo>
                <a:cubicBezTo>
                  <a:pt x="1550695" y="1851786"/>
                  <a:pt x="935165" y="1236256"/>
                  <a:pt x="175871" y="1236256"/>
                </a:cubicBezTo>
                <a:cubicBezTo>
                  <a:pt x="128415" y="1236256"/>
                  <a:pt x="81521" y="1238661"/>
                  <a:pt x="35303" y="1243354"/>
                </a:cubicBezTo>
                <a:lnTo>
                  <a:pt x="0" y="1248742"/>
                </a:lnTo>
                <a:lnTo>
                  <a:pt x="12800" y="1164877"/>
                </a:lnTo>
                <a:cubicBezTo>
                  <a:pt x="140501" y="540815"/>
                  <a:pt x="666142" y="61708"/>
                  <a:pt x="1313021" y="4257"/>
                </a:cubicBezTo>
                <a:close/>
              </a:path>
            </a:pathLst>
          </a:custGeom>
          <a:solidFill>
            <a:srgbClr val="333E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94;p4">
            <a:extLst>
              <a:ext uri="{FF2B5EF4-FFF2-40B4-BE49-F238E27FC236}">
                <a16:creationId xmlns:a16="http://schemas.microsoft.com/office/drawing/2014/main" id="{85121764-7D51-F858-6E46-C1C30940D07F}"/>
              </a:ext>
            </a:extLst>
          </p:cNvPr>
          <p:cNvSpPr/>
          <p:nvPr/>
        </p:nvSpPr>
        <p:spPr>
          <a:xfrm>
            <a:off x="6084529" y="4058161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95;p4">
            <a:extLst>
              <a:ext uri="{FF2B5EF4-FFF2-40B4-BE49-F238E27FC236}">
                <a16:creationId xmlns:a16="http://schemas.microsoft.com/office/drawing/2014/main" id="{2262394D-CB36-77E2-1824-CAEB11D4CBC1}"/>
              </a:ext>
            </a:extLst>
          </p:cNvPr>
          <p:cNvSpPr txBox="1">
            <a:spLocks/>
          </p:cNvSpPr>
          <p:nvPr/>
        </p:nvSpPr>
        <p:spPr>
          <a:xfrm>
            <a:off x="227888" y="285178"/>
            <a:ext cx="11621212" cy="56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3"/>
              </a:buClr>
              <a:buSzPct val="100000"/>
            </a:pPr>
            <a:r>
              <a:rPr lang="en-US" sz="4100" kern="0" dirty="0"/>
              <a:t>Data Sources</a:t>
            </a:r>
            <a:r>
              <a:rPr lang="en-US" kern="0" dirty="0"/>
              <a:t> </a:t>
            </a:r>
          </a:p>
        </p:txBody>
      </p:sp>
      <p:sp>
        <p:nvSpPr>
          <p:cNvPr id="9" name="Google Shape;296;p4">
            <a:extLst>
              <a:ext uri="{FF2B5EF4-FFF2-40B4-BE49-F238E27FC236}">
                <a16:creationId xmlns:a16="http://schemas.microsoft.com/office/drawing/2014/main" id="{6DA6FD72-2858-E388-A03E-7F9BD5824FD1}"/>
              </a:ext>
            </a:extLst>
          </p:cNvPr>
          <p:cNvSpPr/>
          <p:nvPr/>
        </p:nvSpPr>
        <p:spPr>
          <a:xfrm rot="353353">
            <a:off x="1170727" y="2464171"/>
            <a:ext cx="2172470" cy="2194456"/>
          </a:xfrm>
          <a:custGeom>
            <a:avLst/>
            <a:gdLst/>
            <a:ahLst/>
            <a:cxnLst/>
            <a:rect l="l" t="t" r="r" b="b"/>
            <a:pathLst>
              <a:path w="2887257" h="2916478" extrusionOk="0">
                <a:moveTo>
                  <a:pt x="1409331" y="0"/>
                </a:moveTo>
                <a:lnTo>
                  <a:pt x="1401513" y="30407"/>
                </a:lnTo>
                <a:cubicBezTo>
                  <a:pt x="1383199" y="119905"/>
                  <a:pt x="1373581" y="212570"/>
                  <a:pt x="1373581" y="307482"/>
                </a:cubicBezTo>
                <a:cubicBezTo>
                  <a:pt x="1373581" y="1066776"/>
                  <a:pt x="1989111" y="1682306"/>
                  <a:pt x="2748405" y="1682306"/>
                </a:cubicBezTo>
                <a:lnTo>
                  <a:pt x="2887257" y="1675295"/>
                </a:lnTo>
                <a:lnTo>
                  <a:pt x="2878603" y="1735816"/>
                </a:lnTo>
                <a:cubicBezTo>
                  <a:pt x="2758506" y="2362614"/>
                  <a:pt x="2237835" y="2847092"/>
                  <a:pt x="1593290" y="2912549"/>
                </a:cubicBezTo>
                <a:lnTo>
                  <a:pt x="1515481" y="2916478"/>
                </a:lnTo>
                <a:lnTo>
                  <a:pt x="1522764" y="2888155"/>
                </a:lnTo>
                <a:cubicBezTo>
                  <a:pt x="1541077" y="2798657"/>
                  <a:pt x="1550695" y="2705992"/>
                  <a:pt x="1550695" y="2611080"/>
                </a:cubicBezTo>
                <a:cubicBezTo>
                  <a:pt x="1550695" y="1851786"/>
                  <a:pt x="935165" y="1236256"/>
                  <a:pt x="175871" y="1236256"/>
                </a:cubicBezTo>
                <a:cubicBezTo>
                  <a:pt x="128415" y="1236256"/>
                  <a:pt x="81521" y="1238661"/>
                  <a:pt x="35303" y="1243354"/>
                </a:cubicBezTo>
                <a:lnTo>
                  <a:pt x="0" y="1248742"/>
                </a:lnTo>
                <a:lnTo>
                  <a:pt x="12800" y="1164877"/>
                </a:lnTo>
                <a:cubicBezTo>
                  <a:pt x="140501" y="540815"/>
                  <a:pt x="666142" y="61708"/>
                  <a:pt x="1313021" y="4257"/>
                </a:cubicBezTo>
                <a:close/>
              </a:path>
            </a:pathLst>
          </a:custGeom>
          <a:solidFill>
            <a:srgbClr val="333E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97;p4">
            <a:extLst>
              <a:ext uri="{FF2B5EF4-FFF2-40B4-BE49-F238E27FC236}">
                <a16:creationId xmlns:a16="http://schemas.microsoft.com/office/drawing/2014/main" id="{A843A38D-D8AE-165E-6E2D-49ECD7AB3E76}"/>
              </a:ext>
            </a:extLst>
          </p:cNvPr>
          <p:cNvSpPr/>
          <p:nvPr/>
        </p:nvSpPr>
        <p:spPr>
          <a:xfrm>
            <a:off x="648555" y="1246861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98;p4">
            <a:extLst>
              <a:ext uri="{FF2B5EF4-FFF2-40B4-BE49-F238E27FC236}">
                <a16:creationId xmlns:a16="http://schemas.microsoft.com/office/drawing/2014/main" id="{CF578C13-C4AA-7DD9-8946-9B0B2C276E73}"/>
              </a:ext>
            </a:extLst>
          </p:cNvPr>
          <p:cNvSpPr/>
          <p:nvPr/>
        </p:nvSpPr>
        <p:spPr>
          <a:xfrm>
            <a:off x="338235" y="1290315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9;p4">
            <a:extLst>
              <a:ext uri="{FF2B5EF4-FFF2-40B4-BE49-F238E27FC236}">
                <a16:creationId xmlns:a16="http://schemas.microsoft.com/office/drawing/2014/main" id="{0BD01667-0A91-617D-220A-8F91211A9C31}"/>
              </a:ext>
            </a:extLst>
          </p:cNvPr>
          <p:cNvSpPr/>
          <p:nvPr/>
        </p:nvSpPr>
        <p:spPr>
          <a:xfrm>
            <a:off x="823182" y="1252341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gradFill>
            <a:gsLst>
              <a:gs pos="0">
                <a:srgbClr val="9A1213"/>
              </a:gs>
              <a:gs pos="50000">
                <a:srgbClr val="E01B1C"/>
              </a:gs>
              <a:gs pos="100000">
                <a:srgbClr val="FF202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3" name="Google Shape;300;p4">
            <a:extLst>
              <a:ext uri="{FF2B5EF4-FFF2-40B4-BE49-F238E27FC236}">
                <a16:creationId xmlns:a16="http://schemas.microsoft.com/office/drawing/2014/main" id="{C851A92E-0934-E19C-2F82-9E06EFD41C74}"/>
              </a:ext>
            </a:extLst>
          </p:cNvPr>
          <p:cNvSpPr txBox="1"/>
          <p:nvPr/>
        </p:nvSpPr>
        <p:spPr>
          <a:xfrm>
            <a:off x="357177" y="2113521"/>
            <a:ext cx="1941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AgMRC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02;p4">
            <a:extLst>
              <a:ext uri="{FF2B5EF4-FFF2-40B4-BE49-F238E27FC236}">
                <a16:creationId xmlns:a16="http://schemas.microsoft.com/office/drawing/2014/main" id="{F8AAB2ED-528E-7C81-B737-214E2567FD80}"/>
              </a:ext>
            </a:extLst>
          </p:cNvPr>
          <p:cNvSpPr/>
          <p:nvPr/>
        </p:nvSpPr>
        <p:spPr>
          <a:xfrm rot="-5726630">
            <a:off x="3127655" y="2606155"/>
            <a:ext cx="2172468" cy="2194456"/>
          </a:xfrm>
          <a:custGeom>
            <a:avLst/>
            <a:gdLst/>
            <a:ahLst/>
            <a:cxnLst/>
            <a:rect l="l" t="t" r="r" b="b"/>
            <a:pathLst>
              <a:path w="2887257" h="2916478" extrusionOk="0">
                <a:moveTo>
                  <a:pt x="1409331" y="0"/>
                </a:moveTo>
                <a:lnTo>
                  <a:pt x="1401513" y="30407"/>
                </a:lnTo>
                <a:cubicBezTo>
                  <a:pt x="1383199" y="119905"/>
                  <a:pt x="1373581" y="212570"/>
                  <a:pt x="1373581" y="307482"/>
                </a:cubicBezTo>
                <a:cubicBezTo>
                  <a:pt x="1373581" y="1066776"/>
                  <a:pt x="1989111" y="1682306"/>
                  <a:pt x="2748405" y="1682306"/>
                </a:cubicBezTo>
                <a:lnTo>
                  <a:pt x="2887257" y="1675295"/>
                </a:lnTo>
                <a:lnTo>
                  <a:pt x="2878603" y="1735816"/>
                </a:lnTo>
                <a:cubicBezTo>
                  <a:pt x="2758506" y="2362614"/>
                  <a:pt x="2237835" y="2847092"/>
                  <a:pt x="1593290" y="2912549"/>
                </a:cubicBezTo>
                <a:lnTo>
                  <a:pt x="1515481" y="2916478"/>
                </a:lnTo>
                <a:lnTo>
                  <a:pt x="1522764" y="2888155"/>
                </a:lnTo>
                <a:cubicBezTo>
                  <a:pt x="1541077" y="2798657"/>
                  <a:pt x="1550695" y="2705992"/>
                  <a:pt x="1550695" y="2611080"/>
                </a:cubicBezTo>
                <a:cubicBezTo>
                  <a:pt x="1550695" y="1851786"/>
                  <a:pt x="935165" y="1236256"/>
                  <a:pt x="175871" y="1236256"/>
                </a:cubicBezTo>
                <a:cubicBezTo>
                  <a:pt x="128415" y="1236256"/>
                  <a:pt x="81521" y="1238661"/>
                  <a:pt x="35303" y="1243354"/>
                </a:cubicBezTo>
                <a:lnTo>
                  <a:pt x="0" y="1248742"/>
                </a:lnTo>
                <a:lnTo>
                  <a:pt x="12800" y="1164877"/>
                </a:lnTo>
                <a:cubicBezTo>
                  <a:pt x="140501" y="540815"/>
                  <a:pt x="666142" y="61708"/>
                  <a:pt x="1313021" y="4257"/>
                </a:cubicBezTo>
                <a:close/>
              </a:path>
            </a:pathLst>
          </a:custGeom>
          <a:solidFill>
            <a:srgbClr val="333E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03;p4">
            <a:extLst>
              <a:ext uri="{FF2B5EF4-FFF2-40B4-BE49-F238E27FC236}">
                <a16:creationId xmlns:a16="http://schemas.microsoft.com/office/drawing/2014/main" id="{5487EAE9-21CA-290D-FDA5-9FA5C292403E}"/>
              </a:ext>
            </a:extLst>
          </p:cNvPr>
          <p:cNvSpPr/>
          <p:nvPr/>
        </p:nvSpPr>
        <p:spPr>
          <a:xfrm rot="10800000">
            <a:off x="2482209" y="5569174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CF9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04;p4">
            <a:extLst>
              <a:ext uri="{FF2B5EF4-FFF2-40B4-BE49-F238E27FC236}">
                <a16:creationId xmlns:a16="http://schemas.microsoft.com/office/drawing/2014/main" id="{1B4B10C8-30A4-4AA6-1D41-B290C29D50DF}"/>
              </a:ext>
            </a:extLst>
          </p:cNvPr>
          <p:cNvSpPr/>
          <p:nvPr/>
        </p:nvSpPr>
        <p:spPr>
          <a:xfrm>
            <a:off x="2170667" y="3821086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05;p4">
            <a:extLst>
              <a:ext uri="{FF2B5EF4-FFF2-40B4-BE49-F238E27FC236}">
                <a16:creationId xmlns:a16="http://schemas.microsoft.com/office/drawing/2014/main" id="{E7DC622A-72C1-7166-325F-3071EC8D15D7}"/>
              </a:ext>
            </a:extLst>
          </p:cNvPr>
          <p:cNvSpPr/>
          <p:nvPr/>
        </p:nvSpPr>
        <p:spPr>
          <a:xfrm rot="10800000" flipH="1">
            <a:off x="2656835" y="5269559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4400" b="1" i="0" u="none" strike="noStrike" cap="none">
              <a:solidFill>
                <a:schemeClr val="accent5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06;p4">
            <a:extLst>
              <a:ext uri="{FF2B5EF4-FFF2-40B4-BE49-F238E27FC236}">
                <a16:creationId xmlns:a16="http://schemas.microsoft.com/office/drawing/2014/main" id="{1099E729-8C6F-0C2F-1861-EF635C7E726B}"/>
              </a:ext>
            </a:extLst>
          </p:cNvPr>
          <p:cNvSpPr txBox="1"/>
          <p:nvPr/>
        </p:nvSpPr>
        <p:spPr>
          <a:xfrm>
            <a:off x="2434735" y="4130984"/>
            <a:ext cx="151379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710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USDA Agricultural Marketing Service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Google Shape;308;p4">
            <a:extLst>
              <a:ext uri="{FF2B5EF4-FFF2-40B4-BE49-F238E27FC236}">
                <a16:creationId xmlns:a16="http://schemas.microsoft.com/office/drawing/2014/main" id="{46B4956E-261C-FEF5-1E8D-2EB9348D079C}"/>
              </a:ext>
            </a:extLst>
          </p:cNvPr>
          <p:cNvSpPr/>
          <p:nvPr/>
        </p:nvSpPr>
        <p:spPr>
          <a:xfrm>
            <a:off x="4590407" y="1469481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1CB6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09;p4">
            <a:extLst>
              <a:ext uri="{FF2B5EF4-FFF2-40B4-BE49-F238E27FC236}">
                <a16:creationId xmlns:a16="http://schemas.microsoft.com/office/drawing/2014/main" id="{66B046DA-CD63-5ADC-7875-A91D26E21B13}"/>
              </a:ext>
            </a:extLst>
          </p:cNvPr>
          <p:cNvSpPr/>
          <p:nvPr/>
        </p:nvSpPr>
        <p:spPr>
          <a:xfrm>
            <a:off x="4260085" y="1540453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10;p4">
            <a:extLst>
              <a:ext uri="{FF2B5EF4-FFF2-40B4-BE49-F238E27FC236}">
                <a16:creationId xmlns:a16="http://schemas.microsoft.com/office/drawing/2014/main" id="{0DAB4085-CC74-C824-0C93-50DB029DC692}"/>
              </a:ext>
            </a:extLst>
          </p:cNvPr>
          <p:cNvSpPr/>
          <p:nvPr/>
        </p:nvSpPr>
        <p:spPr>
          <a:xfrm>
            <a:off x="4765034" y="1474961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gradFill>
            <a:gsLst>
              <a:gs pos="0">
                <a:srgbClr val="096F11"/>
              </a:gs>
              <a:gs pos="50000">
                <a:srgbClr val="0DA118"/>
              </a:gs>
              <a:gs pos="100000">
                <a:srgbClr val="10C11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25" name="Google Shape;311;p4">
            <a:extLst>
              <a:ext uri="{FF2B5EF4-FFF2-40B4-BE49-F238E27FC236}">
                <a16:creationId xmlns:a16="http://schemas.microsoft.com/office/drawing/2014/main" id="{83F8C768-64D6-CA1E-3676-5A7D60A9402D}"/>
              </a:ext>
            </a:extLst>
          </p:cNvPr>
          <p:cNvSpPr txBox="1"/>
          <p:nvPr/>
        </p:nvSpPr>
        <p:spPr>
          <a:xfrm>
            <a:off x="4411749" y="2082404"/>
            <a:ext cx="172427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B628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1CB628"/>
                </a:solidFill>
                <a:latin typeface="Calibri"/>
                <a:cs typeface="Calibri"/>
                <a:sym typeface="Calibri"/>
              </a:rPr>
              <a:t>USDA Local food Directories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B628"/>
              </a:buClr>
              <a:buSzPts val="1800"/>
              <a:buFont typeface="Calibri"/>
              <a:buNone/>
            </a:pPr>
            <a:endParaRPr dirty="0"/>
          </a:p>
        </p:txBody>
      </p:sp>
      <p:sp>
        <p:nvSpPr>
          <p:cNvPr id="29" name="Google Shape;313;p4">
            <a:extLst>
              <a:ext uri="{FF2B5EF4-FFF2-40B4-BE49-F238E27FC236}">
                <a16:creationId xmlns:a16="http://schemas.microsoft.com/office/drawing/2014/main" id="{46BAD24F-CBF8-5A51-6624-DE8FBE31B55A}"/>
              </a:ext>
            </a:extLst>
          </p:cNvPr>
          <p:cNvSpPr/>
          <p:nvPr/>
        </p:nvSpPr>
        <p:spPr>
          <a:xfrm rot="10800000" flipH="1">
            <a:off x="6592727" y="5502206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gradFill>
            <a:gsLst>
              <a:gs pos="0">
                <a:srgbClr val="056452"/>
              </a:gs>
              <a:gs pos="50000">
                <a:srgbClr val="099077"/>
              </a:gs>
              <a:gs pos="100000">
                <a:srgbClr val="0BAD8F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4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4;p4">
            <a:extLst>
              <a:ext uri="{FF2B5EF4-FFF2-40B4-BE49-F238E27FC236}">
                <a16:creationId xmlns:a16="http://schemas.microsoft.com/office/drawing/2014/main" id="{FB065AE7-5078-953B-15B1-502A7BED32E9}"/>
              </a:ext>
            </a:extLst>
          </p:cNvPr>
          <p:cNvSpPr txBox="1"/>
          <p:nvPr/>
        </p:nvSpPr>
        <p:spPr>
          <a:xfrm>
            <a:off x="6181321" y="4301721"/>
            <a:ext cx="165418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A389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16A389"/>
                </a:solidFill>
                <a:latin typeface="Calibri"/>
                <a:ea typeface="Calibri"/>
                <a:cs typeface="Calibri"/>
                <a:sym typeface="Calibri"/>
              </a:rPr>
              <a:t>National Oceanic and Atmospheric Administration</a:t>
            </a:r>
            <a:endParaRPr dirty="0"/>
          </a:p>
        </p:txBody>
      </p:sp>
      <p:sp>
        <p:nvSpPr>
          <p:cNvPr id="55" name="Google Shape;316;p4">
            <a:extLst>
              <a:ext uri="{FF2B5EF4-FFF2-40B4-BE49-F238E27FC236}">
                <a16:creationId xmlns:a16="http://schemas.microsoft.com/office/drawing/2014/main" id="{375B4845-C0A0-0AA4-C65E-72B8487D34F2}"/>
              </a:ext>
            </a:extLst>
          </p:cNvPr>
          <p:cNvSpPr txBox="1"/>
          <p:nvPr/>
        </p:nvSpPr>
        <p:spPr>
          <a:xfrm>
            <a:off x="2753742" y="5228258"/>
            <a:ext cx="8117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56" name="Google Shape;317;p4">
            <a:extLst>
              <a:ext uri="{FF2B5EF4-FFF2-40B4-BE49-F238E27FC236}">
                <a16:creationId xmlns:a16="http://schemas.microsoft.com/office/drawing/2014/main" id="{CA0A323A-FB67-0A9A-5F5D-E06A797B5534}"/>
              </a:ext>
            </a:extLst>
          </p:cNvPr>
          <p:cNvSpPr txBox="1"/>
          <p:nvPr/>
        </p:nvSpPr>
        <p:spPr>
          <a:xfrm>
            <a:off x="6695156" y="5481583"/>
            <a:ext cx="7944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57" name="Google Shape;318;p4">
            <a:extLst>
              <a:ext uri="{FF2B5EF4-FFF2-40B4-BE49-F238E27FC236}">
                <a16:creationId xmlns:a16="http://schemas.microsoft.com/office/drawing/2014/main" id="{2208BC13-F9C1-0735-064F-71AA9D3D80EF}"/>
              </a:ext>
            </a:extLst>
          </p:cNvPr>
          <p:cNvSpPr/>
          <p:nvPr/>
        </p:nvSpPr>
        <p:spPr>
          <a:xfrm>
            <a:off x="8518354" y="1680238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19;p4">
            <a:extLst>
              <a:ext uri="{FF2B5EF4-FFF2-40B4-BE49-F238E27FC236}">
                <a16:creationId xmlns:a16="http://schemas.microsoft.com/office/drawing/2014/main" id="{5741DE50-6AE5-B4AA-8263-3E30EF21ADD0}"/>
              </a:ext>
            </a:extLst>
          </p:cNvPr>
          <p:cNvSpPr/>
          <p:nvPr/>
        </p:nvSpPr>
        <p:spPr>
          <a:xfrm>
            <a:off x="8188032" y="1751210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20;p4">
            <a:extLst>
              <a:ext uri="{FF2B5EF4-FFF2-40B4-BE49-F238E27FC236}">
                <a16:creationId xmlns:a16="http://schemas.microsoft.com/office/drawing/2014/main" id="{814A0807-3BC4-4960-F0BF-58D75A1290CD}"/>
              </a:ext>
            </a:extLst>
          </p:cNvPr>
          <p:cNvSpPr/>
          <p:nvPr/>
        </p:nvSpPr>
        <p:spPr>
          <a:xfrm>
            <a:off x="8692981" y="1685718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gradFill>
            <a:gsLst>
              <a:gs pos="0">
                <a:srgbClr val="9A1213"/>
              </a:gs>
              <a:gs pos="50000">
                <a:srgbClr val="E01B1C"/>
              </a:gs>
              <a:gs pos="100000">
                <a:srgbClr val="FF202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60" name="Google Shape;321;p4">
            <a:extLst>
              <a:ext uri="{FF2B5EF4-FFF2-40B4-BE49-F238E27FC236}">
                <a16:creationId xmlns:a16="http://schemas.microsoft.com/office/drawing/2014/main" id="{715AD95A-50AD-928F-4DA7-E409532493A9}"/>
              </a:ext>
            </a:extLst>
          </p:cNvPr>
          <p:cNvSpPr txBox="1"/>
          <p:nvPr/>
        </p:nvSpPr>
        <p:spPr>
          <a:xfrm>
            <a:off x="8251313" y="2381720"/>
            <a:ext cx="195826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  <a:defRPr b="1">
                <a:solidFill>
                  <a:srgbClr val="FF0000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>
                <a:sym typeface="Calibri"/>
              </a:rPr>
              <a:t>ESRI Consumer Spending/</a:t>
            </a:r>
          </a:p>
          <a:p>
            <a:r>
              <a:rPr lang="en-US" dirty="0">
                <a:sym typeface="Calibri"/>
              </a:rPr>
              <a:t>demographics data</a:t>
            </a:r>
            <a:endParaRPr dirty="0"/>
          </a:p>
        </p:txBody>
      </p:sp>
      <p:sp>
        <p:nvSpPr>
          <p:cNvPr id="62" name="Google Shape;323;p4">
            <a:extLst>
              <a:ext uri="{FF2B5EF4-FFF2-40B4-BE49-F238E27FC236}">
                <a16:creationId xmlns:a16="http://schemas.microsoft.com/office/drawing/2014/main" id="{82E0F160-D84F-4FD6-60E2-C415DBE2C86C}"/>
              </a:ext>
            </a:extLst>
          </p:cNvPr>
          <p:cNvSpPr/>
          <p:nvPr/>
        </p:nvSpPr>
        <p:spPr>
          <a:xfrm rot="10800000">
            <a:off x="10281534" y="6034712"/>
            <a:ext cx="1358476" cy="319528"/>
          </a:xfrm>
          <a:custGeom>
            <a:avLst/>
            <a:gdLst/>
            <a:ahLst/>
            <a:cxnLst/>
            <a:rect l="l" t="t" r="r" b="b"/>
            <a:pathLst>
              <a:path w="1476277" h="347235" extrusionOk="0">
                <a:moveTo>
                  <a:pt x="207861" y="0"/>
                </a:moveTo>
                <a:lnTo>
                  <a:pt x="1268416" y="0"/>
                </a:lnTo>
                <a:lnTo>
                  <a:pt x="1476277" y="347235"/>
                </a:lnTo>
                <a:lnTo>
                  <a:pt x="1245797" y="347235"/>
                </a:lnTo>
                <a:lnTo>
                  <a:pt x="1275368" y="251974"/>
                </a:lnTo>
                <a:cubicBezTo>
                  <a:pt x="1282673" y="216276"/>
                  <a:pt x="1286509" y="179315"/>
                  <a:pt x="1286509" y="141458"/>
                </a:cubicBezTo>
                <a:cubicBezTo>
                  <a:pt x="1286509" y="103602"/>
                  <a:pt x="1282673" y="66640"/>
                  <a:pt x="1275368" y="30943"/>
                </a:cubicBezTo>
                <a:lnTo>
                  <a:pt x="1268606" y="4642"/>
                </a:lnTo>
                <a:lnTo>
                  <a:pt x="207673" y="4642"/>
                </a:lnTo>
                <a:lnTo>
                  <a:pt x="200910" y="30943"/>
                </a:lnTo>
                <a:cubicBezTo>
                  <a:pt x="193605" y="66640"/>
                  <a:pt x="189769" y="103602"/>
                  <a:pt x="189769" y="141458"/>
                </a:cubicBezTo>
                <a:cubicBezTo>
                  <a:pt x="189769" y="179315"/>
                  <a:pt x="193605" y="216276"/>
                  <a:pt x="200910" y="251974"/>
                </a:cubicBezTo>
                <a:lnTo>
                  <a:pt x="230481" y="347235"/>
                </a:lnTo>
                <a:lnTo>
                  <a:pt x="0" y="347235"/>
                </a:lnTo>
                <a:lnTo>
                  <a:pt x="207861" y="0"/>
                </a:lnTo>
                <a:close/>
              </a:path>
            </a:pathLst>
          </a:custGeom>
          <a:solidFill>
            <a:srgbClr val="CF9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24;p4">
            <a:extLst>
              <a:ext uri="{FF2B5EF4-FFF2-40B4-BE49-F238E27FC236}">
                <a16:creationId xmlns:a16="http://schemas.microsoft.com/office/drawing/2014/main" id="{3EA7119D-85E8-623E-4885-42DE25DE84BF}"/>
              </a:ext>
            </a:extLst>
          </p:cNvPr>
          <p:cNvSpPr/>
          <p:nvPr/>
        </p:nvSpPr>
        <p:spPr>
          <a:xfrm>
            <a:off x="9969992" y="4286624"/>
            <a:ext cx="2015744" cy="201574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dist="38100" dir="2700000" sx="107000" sy="107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25;p4">
            <a:extLst>
              <a:ext uri="{FF2B5EF4-FFF2-40B4-BE49-F238E27FC236}">
                <a16:creationId xmlns:a16="http://schemas.microsoft.com/office/drawing/2014/main" id="{F7284E6A-7FE2-A9EC-38F6-3F948CAEAC64}"/>
              </a:ext>
            </a:extLst>
          </p:cNvPr>
          <p:cNvSpPr/>
          <p:nvPr/>
        </p:nvSpPr>
        <p:spPr>
          <a:xfrm rot="10800000" flipH="1">
            <a:off x="10456160" y="5735097"/>
            <a:ext cx="1009222" cy="630510"/>
          </a:xfrm>
          <a:custGeom>
            <a:avLst/>
            <a:gdLst/>
            <a:ahLst/>
            <a:cxnLst/>
            <a:rect l="l" t="t" r="r" b="b"/>
            <a:pathLst>
              <a:path w="1096740" h="685186" extrusionOk="0">
                <a:moveTo>
                  <a:pt x="17904" y="0"/>
                </a:moveTo>
                <a:lnTo>
                  <a:pt x="1078837" y="0"/>
                </a:lnTo>
                <a:lnTo>
                  <a:pt x="1085599" y="26301"/>
                </a:lnTo>
                <a:cubicBezTo>
                  <a:pt x="1092904" y="61998"/>
                  <a:pt x="1096740" y="98960"/>
                  <a:pt x="1096740" y="136816"/>
                </a:cubicBezTo>
                <a:cubicBezTo>
                  <a:pt x="1096740" y="174673"/>
                  <a:pt x="1092904" y="211634"/>
                  <a:pt x="1085599" y="247332"/>
                </a:cubicBezTo>
                <a:lnTo>
                  <a:pt x="1056028" y="342593"/>
                </a:lnTo>
                <a:lnTo>
                  <a:pt x="1053646" y="350267"/>
                </a:lnTo>
                <a:cubicBezTo>
                  <a:pt x="970400" y="547085"/>
                  <a:pt x="775513" y="685186"/>
                  <a:pt x="548370" y="685186"/>
                </a:cubicBezTo>
                <a:cubicBezTo>
                  <a:pt x="321228" y="685186"/>
                  <a:pt x="126341" y="547085"/>
                  <a:pt x="43094" y="350267"/>
                </a:cubicBezTo>
                <a:lnTo>
                  <a:pt x="40712" y="342593"/>
                </a:lnTo>
                <a:lnTo>
                  <a:pt x="11141" y="247332"/>
                </a:lnTo>
                <a:cubicBezTo>
                  <a:pt x="3836" y="211634"/>
                  <a:pt x="0" y="174673"/>
                  <a:pt x="0" y="136816"/>
                </a:cubicBezTo>
                <a:cubicBezTo>
                  <a:pt x="0" y="98960"/>
                  <a:pt x="3836" y="61998"/>
                  <a:pt x="11141" y="2630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4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26;p4">
            <a:extLst>
              <a:ext uri="{FF2B5EF4-FFF2-40B4-BE49-F238E27FC236}">
                <a16:creationId xmlns:a16="http://schemas.microsoft.com/office/drawing/2014/main" id="{349AD1B7-0480-A1AA-F071-8F74705635C1}"/>
              </a:ext>
            </a:extLst>
          </p:cNvPr>
          <p:cNvSpPr txBox="1"/>
          <p:nvPr/>
        </p:nvSpPr>
        <p:spPr>
          <a:xfrm>
            <a:off x="10153983" y="4729312"/>
            <a:ext cx="16477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710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 Axle Genie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Google Shape;328;p4">
            <a:extLst>
              <a:ext uri="{FF2B5EF4-FFF2-40B4-BE49-F238E27FC236}">
                <a16:creationId xmlns:a16="http://schemas.microsoft.com/office/drawing/2014/main" id="{09039043-F94E-CB02-3F9E-051F401390DB}"/>
              </a:ext>
            </a:extLst>
          </p:cNvPr>
          <p:cNvSpPr txBox="1"/>
          <p:nvPr/>
        </p:nvSpPr>
        <p:spPr>
          <a:xfrm>
            <a:off x="10553067" y="5693796"/>
            <a:ext cx="8117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574AB6D-E8EF-8513-C6AD-799E81450A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6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TextBox 7">
            <a:extLst>
              <a:ext uri="{FF2B5EF4-FFF2-40B4-BE49-F238E27FC236}">
                <a16:creationId xmlns:a16="http://schemas.microsoft.com/office/drawing/2014/main" id="{7077EE78-5A8D-897D-E33A-7C8C0A739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219000"/>
              </p:ext>
            </p:extLst>
          </p:nvPr>
        </p:nvGraphicFramePr>
        <p:xfrm>
          <a:off x="5938840" y="2014760"/>
          <a:ext cx="6097772" cy="387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C36860-E734-703D-6ABD-53C39111EB78}"/>
              </a:ext>
            </a:extLst>
          </p:cNvPr>
          <p:cNvSpPr txBox="1"/>
          <p:nvPr/>
        </p:nvSpPr>
        <p:spPr>
          <a:xfrm>
            <a:off x="6465553" y="1528062"/>
            <a:ext cx="42813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What does the Report Include?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97A0747-949E-EC36-6283-22B631E6C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97" y="2012228"/>
            <a:ext cx="5197171" cy="4172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C1B8F066-D0E1-DEE3-16D4-1433B5F02726}"/>
              </a:ext>
            </a:extLst>
          </p:cNvPr>
          <p:cNvSpPr txBox="1"/>
          <p:nvPr/>
        </p:nvSpPr>
        <p:spPr>
          <a:xfrm>
            <a:off x="164842" y="1527845"/>
            <a:ext cx="42933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Egg Commodity Report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78F4E-23F4-64A4-EA70-183D064B3A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7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A89D8DE-DA76-2E6C-28F4-113E82B6EB5F}"/>
              </a:ext>
            </a:extLst>
          </p:cNvPr>
          <p:cNvSpPr txBox="1"/>
          <p:nvPr/>
        </p:nvSpPr>
        <p:spPr>
          <a:xfrm>
            <a:off x="526137" y="2201291"/>
            <a:ext cx="34555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60B32-0088-EE80-00DC-53AC3D210816}"/>
              </a:ext>
            </a:extLst>
          </p:cNvPr>
          <p:cNvSpPr txBox="1"/>
          <p:nvPr/>
        </p:nvSpPr>
        <p:spPr>
          <a:xfrm>
            <a:off x="390066" y="2201122"/>
            <a:ext cx="3748151" cy="18376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Eggs Overview</a:t>
            </a:r>
            <a:endParaRPr lang="en-US" dirty="0">
              <a:cs typeface="Arial"/>
            </a:endParaRPr>
          </a:p>
          <a:p>
            <a:pPr marL="285750" indent="-285750">
              <a:lnSpc>
                <a:spcPct val="2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Egg production heat map</a:t>
            </a:r>
          </a:p>
          <a:p>
            <a:pPr marL="285750" indent="-285750">
              <a:lnSpc>
                <a:spcPct val="2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Resources</a:t>
            </a:r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39169-8786-34F8-9DD5-7B024A3E33BD}"/>
              </a:ext>
            </a:extLst>
          </p:cNvPr>
          <p:cNvSpPr txBox="1"/>
          <p:nvPr/>
        </p:nvSpPr>
        <p:spPr>
          <a:xfrm>
            <a:off x="164842" y="1527845"/>
            <a:ext cx="4293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ea typeface="+mn-lt"/>
              <a:cs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0897BD-63DB-36FF-DF5C-2002F45D5678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Arial"/>
              </a:rPr>
              <a:t>Cover Page</a:t>
            </a:r>
            <a:endParaRPr lang="en-US" sz="2000">
              <a:solidFill>
                <a:schemeClr val="bg1"/>
              </a:solidFill>
              <a:latin typeface="Calibri"/>
              <a:cs typeface="Arial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4C184A9-1113-C517-557A-5785FECF1F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7BF6A31-4161-D1EB-375A-F4AC2069B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43" y="1534338"/>
            <a:ext cx="3964819" cy="51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DDB007-AEBD-560E-0ADA-B20E3337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39" y="1413896"/>
            <a:ext cx="4392195" cy="4726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D63C5C-3C79-68BD-8A85-2D52AA04FE3E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Eggs Overview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AEB7-109B-1F9B-F72F-1FA9CCF115E4}"/>
              </a:ext>
            </a:extLst>
          </p:cNvPr>
          <p:cNvSpPr txBox="1"/>
          <p:nvPr/>
        </p:nvSpPr>
        <p:spPr>
          <a:xfrm>
            <a:off x="390066" y="2201122"/>
            <a:ext cx="5435437" cy="3370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One Large boiled egg has 78 calories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It is a highly nutritious food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High digestibility and Affordable Price.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Table eggs and Hatching eggs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Compares 2021 egg production with that of 2020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Top 5 egg producing states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Arial"/>
              <a:cs typeface="Arial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Arial"/>
              <a:cs typeface="Arial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C14BE65-ACC0-3DC7-E0D8-29C65A61C7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1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636459" y="6140477"/>
            <a:ext cx="1646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66F767-2164-1D0C-130B-19BECC48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47" y="1555623"/>
            <a:ext cx="4459014" cy="4714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BA4897C-3012-96EF-976F-0CB81C1C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06" y="1642145"/>
            <a:ext cx="2228448" cy="46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ED6F89-972B-98C2-DAB5-19766EC19BF9}"/>
              </a:ext>
            </a:extLst>
          </p:cNvPr>
          <p:cNvSpPr txBox="1"/>
          <p:nvPr/>
        </p:nvSpPr>
        <p:spPr>
          <a:xfrm>
            <a:off x="471708" y="4609983"/>
            <a:ext cx="339178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fontAlgn="base">
              <a:buFont typeface="Wingdings" pitchFamily="2" charset="2"/>
              <a:buChar char="§"/>
            </a:pPr>
            <a:endParaRPr lang="en-US" sz="1600" dirty="0">
              <a:cs typeface="Arial"/>
            </a:endParaRPr>
          </a:p>
          <a:p>
            <a:pPr marL="285750" indent="-285750" fontAlgn="base">
              <a:buFont typeface="Wingdings" pitchFamily="2" charset="2"/>
              <a:buChar char="§"/>
            </a:pPr>
            <a:endParaRPr lang="en-US" sz="1600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0419C0-7DAA-ECB3-7454-8E4A332C0485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Resources and Heat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3CD1A-1584-CCD9-52BC-865944F5CEBD}"/>
              </a:ext>
            </a:extLst>
          </p:cNvPr>
          <p:cNvSpPr txBox="1"/>
          <p:nvPr/>
        </p:nvSpPr>
        <p:spPr>
          <a:xfrm>
            <a:off x="311447" y="2080170"/>
            <a:ext cx="3757222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sz="1600" dirty="0">
              <a:latin typeface="Arial"/>
              <a:cs typeface="Calibri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 sz="1600" dirty="0">
                <a:ea typeface="+mn-lt"/>
                <a:cs typeface="+mn-lt"/>
              </a:rPr>
              <a:t>Data is collected from USDA National Agricultural statistics service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 sz="1600" dirty="0">
                <a:ea typeface="+mn-lt"/>
                <a:cs typeface="+mn-lt"/>
              </a:rPr>
              <a:t>Both census and survey data is used for the Report</a:t>
            </a:r>
          </a:p>
          <a:p>
            <a:pPr marL="285750" indent="-285750">
              <a:buFont typeface="Wingdings,Sans-Serif"/>
              <a:buChar char="ü"/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 sz="1600" dirty="0">
                <a:cs typeface="Arial"/>
              </a:rPr>
              <a:t>No County Level data</a:t>
            </a:r>
          </a:p>
          <a:p>
            <a:pPr marL="285750" indent="-285750">
              <a:buFont typeface="Wingdings,Sans-Serif"/>
              <a:buChar char="ü"/>
            </a:pPr>
            <a:endParaRPr lang="en-US" sz="1600" dirty="0">
              <a:cs typeface="Arial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 sz="1600" dirty="0">
                <a:cs typeface="Arial"/>
              </a:rPr>
              <a:t>For this report we relied on National and State level data.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C9BEBB8-ED76-9861-3DF1-C04DDC8E58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1"/>
            <a:ext cx="12192000" cy="1411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37" y="0"/>
            <a:ext cx="4693936" cy="15556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38AE64-FD49-17DA-440E-B83A74E892DE}"/>
              </a:ext>
            </a:extLst>
          </p:cNvPr>
          <p:cNvSpPr/>
          <p:nvPr/>
        </p:nvSpPr>
        <p:spPr>
          <a:xfrm>
            <a:off x="313871" y="1638300"/>
            <a:ext cx="4290785" cy="371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Market and Harvest Trends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03B17-B1D8-2E36-8783-2B2B8EAE2972}"/>
              </a:ext>
            </a:extLst>
          </p:cNvPr>
          <p:cNvSpPr txBox="1"/>
          <p:nvPr/>
        </p:nvSpPr>
        <p:spPr>
          <a:xfrm>
            <a:off x="390066" y="2201122"/>
            <a:ext cx="6778008" cy="32492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Analyzing Production Trends(in dozens by states and over the years)</a:t>
            </a:r>
            <a:endParaRPr lang="en-US" dirty="0">
              <a:latin typeface="Arial"/>
              <a:cs typeface="Arial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Production in dozens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Production change over years 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Production by categories 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Organic Sales(in $)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The Sales Data is available from 2011 to 2019 </a:t>
            </a:r>
          </a:p>
          <a:p>
            <a:pPr marL="742950" lvl="1" indent="-285750" algn="just">
              <a:buFont typeface="Arial"/>
              <a:buChar char="•"/>
            </a:pPr>
            <a:endParaRPr lang="en-US" sz="1600" dirty="0">
              <a:latin typeface="Calibri"/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 dirty="0">
                <a:latin typeface="Calibri"/>
                <a:cs typeface="Calibri"/>
              </a:rPr>
              <a:t>US Total Statistics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Egg price received in $/dozen over the years 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Calibri"/>
                <a:cs typeface="Arial"/>
              </a:rPr>
              <a:t>Frozen Stocks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47232F-12DD-2558-A6C3-E7ECF018B7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4272DE-906C-9EB0-D3B9-82EA1FBE7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30" y="1559581"/>
            <a:ext cx="3930031" cy="50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79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1568</Words>
  <Application>Microsoft Office PowerPoint</Application>
  <PresentationFormat>Widescreen</PresentationFormat>
  <Paragraphs>257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Joel</dc:creator>
  <cp:lastModifiedBy>Muskan Tantia</cp:lastModifiedBy>
  <cp:revision>1413</cp:revision>
  <dcterms:created xsi:type="dcterms:W3CDTF">2022-07-26T19:02:17Z</dcterms:created>
  <dcterms:modified xsi:type="dcterms:W3CDTF">2022-08-04T19:07:51Z</dcterms:modified>
</cp:coreProperties>
</file>